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20" roundtripDataSignature="AMtx7mjXPT1J8PyZji6i2FzGuML/X+iF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4" name="Google Shape;714;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 name="Shape 28"/>
        <p:cNvGrpSpPr/>
        <p:nvPr/>
      </p:nvGrpSpPr>
      <p:grpSpPr>
        <a:xfrm>
          <a:off x="0" y="0"/>
          <a:ext cx="0" cy="0"/>
          <a:chOff x="0" y="0"/>
          <a:chExt cx="0" cy="0"/>
        </a:xfrm>
      </p:grpSpPr>
      <p:sp>
        <p:nvSpPr>
          <p:cNvPr id="29" name="Google Shape;29;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1" name="Google Shape;31;p1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2" name="Google Shape;32;p1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3" name="Google Shape;33;p1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4" name="Google Shape;34;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1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7" name="Google Shape;47;p1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2" name="Google Shape;62;p1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 name="Google Shape;63;p1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24"/>
          <p:cNvSpPr/>
          <p:nvPr>
            <p:ph idx="2" type="pic"/>
          </p:nvPr>
        </p:nvSpPr>
        <p:spPr>
          <a:xfrm>
            <a:off x="1792288" y="612775"/>
            <a:ext cx="5486400" cy="4114800"/>
          </a:xfrm>
          <a:prstGeom prst="rect">
            <a:avLst/>
          </a:prstGeom>
          <a:noFill/>
          <a:ln>
            <a:noFill/>
          </a:ln>
        </p:spPr>
      </p:sp>
      <p:sp>
        <p:nvSpPr>
          <p:cNvPr id="69" name="Google Shape;69;p1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ngfind.com-kingpin-png-4152286 (1).png" id="15" name="Google Shape;15;p115"/>
          <p:cNvPicPr preferRelativeResize="0"/>
          <p:nvPr/>
        </p:nvPicPr>
        <p:blipFill rotWithShape="1">
          <a:blip r:embed="rId1">
            <a:alphaModFix/>
          </a:blip>
          <a:srcRect b="0" l="0" r="0" t="0"/>
          <a:stretch/>
        </p:blipFill>
        <p:spPr>
          <a:xfrm>
            <a:off x="7812360" y="44624"/>
            <a:ext cx="1219200" cy="533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8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www.javatpoint.com/" TargetMode="External"/><Relationship Id="rId4" Type="http://schemas.openxmlformats.org/officeDocument/2006/relationships/hyperlink" Target="https://www.mygreatlearning.com/blog/a-search-algorithm-in-artificial-intelligence/" TargetMode="External"/><Relationship Id="rId5" Type="http://schemas.openxmlformats.org/officeDocument/2006/relationships/hyperlink" Target="https://www.mygreatlearning.com/blog/a-search-algorithm-in-artificial-intelligence/" TargetMode="External"/><Relationship Id="rId6" Type="http://schemas.openxmlformats.org/officeDocument/2006/relationships/hyperlink" Target="https://www.mygreatlearning.com/blog/a-search-algorithm-in-artificial-intelligence/" TargetMode="External"/><Relationship Id="rId7" Type="http://schemas.openxmlformats.org/officeDocument/2006/relationships/hyperlink" Target="https://www.tutorialspoint.com/artificial_intelligence/artificial_intelligence_popular_search_algorithms.htm" TargetMode="External"/><Relationship Id="rId8" Type="http://schemas.openxmlformats.org/officeDocument/2006/relationships/hyperlink" Target="https://www.tutorialspoint.com/artificial_intelligence/artificial_intelligence_popular_search_algorithms.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jp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jp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jp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jp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jp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jp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jp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jp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jp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5.jp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jpg"/><Relationship Id="rId4" Type="http://schemas.openxmlformats.org/officeDocument/2006/relationships/image" Target="../media/image39.jpg"/><Relationship Id="rId5"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4.jpg"/><Relationship Id="rId4" Type="http://schemas.openxmlformats.org/officeDocument/2006/relationships/image" Target="../media/image47.jpg"/><Relationship Id="rId5"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jpg"/><Relationship Id="rId4" Type="http://schemas.openxmlformats.org/officeDocument/2006/relationships/image" Target="../media/image49.jpg"/><Relationship Id="rId5"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1.jpg"/><Relationship Id="rId4" Type="http://schemas.openxmlformats.org/officeDocument/2006/relationships/image" Target="../media/image50.jpg"/><Relationship Id="rId5"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jp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2.jp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5.jp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5.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4.jp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6.jp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58.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www.geeksforgeeks.org/backtracking-set-1-the-knights-tour-proble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70.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67.png"/><Relationship Id="rId4" Type="http://schemas.openxmlformats.org/officeDocument/2006/relationships/image" Target="../media/image76.png"/><Relationship Id="rId5"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8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Unit 2</a:t>
            </a:r>
            <a:endParaRPr/>
          </a:p>
        </p:txBody>
      </p:sp>
      <p:sp>
        <p:nvSpPr>
          <p:cNvPr id="90" name="Google Shape;90;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640"/>
              </a:spcBef>
              <a:spcAft>
                <a:spcPts val="0"/>
              </a:spcAft>
              <a:buClr>
                <a:srgbClr val="888888"/>
              </a:buClr>
              <a:buSzPts val="32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Uninformed Search</a:t>
            </a:r>
            <a:endParaRPr/>
          </a:p>
        </p:txBody>
      </p:sp>
      <p:sp>
        <p:nvSpPr>
          <p:cNvPr id="161" name="Google Shape;161;p10"/>
          <p:cNvSpPr txBox="1"/>
          <p:nvPr>
            <p:ph idx="1" type="body"/>
          </p:nvPr>
        </p:nvSpPr>
        <p:spPr>
          <a:xfrm>
            <a:off x="457200" y="2133600"/>
            <a:ext cx="8381999" cy="3810000"/>
          </a:xfrm>
          <a:prstGeom prst="rect">
            <a:avLst/>
          </a:prstGeom>
          <a:noFill/>
          <a:ln>
            <a:noFill/>
          </a:ln>
        </p:spPr>
        <p:txBody>
          <a:bodyPr anchorCtr="0" anchor="t" bIns="45700" lIns="91425" spcFirstLastPara="1" rIns="91425" wrap="square" tIns="45700">
            <a:normAutofit fontScale="92500"/>
          </a:bodyPr>
          <a:lstStyle/>
          <a:p>
            <a:pPr indent="-342900" lvl="0" marL="342900" rtl="0" algn="just">
              <a:spcBef>
                <a:spcPts val="0"/>
              </a:spcBef>
              <a:spcAft>
                <a:spcPts val="0"/>
              </a:spcAft>
              <a:buClr>
                <a:schemeClr val="dk1"/>
              </a:buClr>
              <a:buSzPct val="100000"/>
              <a:buChar char="•"/>
            </a:pPr>
            <a:r>
              <a:rPr lang="en-US" sz="2400"/>
              <a:t>The uninformed search does not contain any domain knowledge such as closeness, the location of the goal. </a:t>
            </a:r>
            <a:endParaRPr/>
          </a:p>
          <a:p>
            <a:pPr indent="-342900" lvl="0" marL="342900" rtl="0" algn="just">
              <a:spcBef>
                <a:spcPts val="444"/>
              </a:spcBef>
              <a:spcAft>
                <a:spcPts val="0"/>
              </a:spcAft>
              <a:buClr>
                <a:schemeClr val="dk1"/>
              </a:buClr>
              <a:buSzPct val="100000"/>
              <a:buChar char="•"/>
            </a:pPr>
            <a:r>
              <a:rPr lang="en-US" sz="2400"/>
              <a:t>It operates in a </a:t>
            </a:r>
            <a:r>
              <a:rPr b="1" lang="en-US" sz="2400"/>
              <a:t>brute-force</a:t>
            </a:r>
            <a:r>
              <a:rPr lang="en-US" sz="2400"/>
              <a:t> way as it only includes information about how to traverse the tree and how to identify leaf and goal nodes. </a:t>
            </a:r>
            <a:endParaRPr/>
          </a:p>
          <a:p>
            <a:pPr indent="-342900" lvl="0" marL="342900" rtl="0" algn="just">
              <a:spcBef>
                <a:spcPts val="444"/>
              </a:spcBef>
              <a:spcAft>
                <a:spcPts val="0"/>
              </a:spcAft>
              <a:buClr>
                <a:schemeClr val="dk1"/>
              </a:buClr>
              <a:buSzPct val="100000"/>
              <a:buChar char="•"/>
            </a:pPr>
            <a:r>
              <a:rPr lang="en-US" sz="2400"/>
              <a:t>Uninformed search applies a way in which search tree is searched without any information about the search space like initial state operators and test for the goal, so it is also called </a:t>
            </a:r>
            <a:r>
              <a:rPr b="1" lang="en-US" sz="2400"/>
              <a:t>blind search</a:t>
            </a:r>
            <a:r>
              <a:rPr lang="en-US" sz="2400"/>
              <a:t>.</a:t>
            </a:r>
            <a:endParaRPr/>
          </a:p>
          <a:p>
            <a:pPr indent="-342900" lvl="0" marL="342900" rtl="0" algn="just">
              <a:spcBef>
                <a:spcPts val="444"/>
              </a:spcBef>
              <a:spcAft>
                <a:spcPts val="0"/>
              </a:spcAft>
              <a:buClr>
                <a:schemeClr val="dk1"/>
              </a:buClr>
              <a:buSzPct val="100000"/>
              <a:buChar char="•"/>
            </a:pPr>
            <a:r>
              <a:rPr lang="en-US" sz="2400"/>
              <a:t>It examines each node of the tree until it achieves the goal node.</a:t>
            </a:r>
            <a:endParaRPr/>
          </a:p>
        </p:txBody>
      </p:sp>
      <p:sp>
        <p:nvSpPr>
          <p:cNvPr id="162" name="Google Shape;16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3" name="Google Shape;163;p10"/>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S12-Game as a search problem</a:t>
            </a:r>
            <a:endParaRPr/>
          </a:p>
        </p:txBody>
      </p:sp>
      <p:sp>
        <p:nvSpPr>
          <p:cNvPr id="871" name="Google Shape;871;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b="1" lang="en-US"/>
              <a:t>Types of algorithms in Adversarial search</a:t>
            </a:r>
            <a:endParaRPr/>
          </a:p>
          <a:p>
            <a:pPr indent="-285750" lvl="1" marL="742950" rtl="0" algn="l">
              <a:spcBef>
                <a:spcPts val="518"/>
              </a:spcBef>
              <a:spcAft>
                <a:spcPts val="0"/>
              </a:spcAft>
              <a:buClr>
                <a:schemeClr val="dk1"/>
              </a:buClr>
              <a:buSzPct val="100000"/>
              <a:buChar char="–"/>
            </a:pPr>
            <a:r>
              <a:rPr lang="en-US"/>
              <a:t>In a </a:t>
            </a:r>
            <a:r>
              <a:rPr b="1" lang="en-US"/>
              <a:t>normal search</a:t>
            </a:r>
            <a:r>
              <a:rPr lang="en-US"/>
              <a:t>, we follow a sequence of actions to reach the goal or to finish the game optimally. But in an </a:t>
            </a:r>
            <a:r>
              <a:rPr b="1" lang="en-US"/>
              <a:t>adversarial search</a:t>
            </a:r>
            <a:r>
              <a:rPr lang="en-US"/>
              <a:t>, the result depends on the players which will decide the result of the game. It is also obvious that the solution for the goal state will be an optimal solution because the player will try to win the game with the shortest path and under limited time.</a:t>
            </a:r>
            <a:endParaRPr b="1"/>
          </a:p>
          <a:p>
            <a:pPr indent="-228600" lvl="2" marL="1143000" rtl="0" algn="l">
              <a:spcBef>
                <a:spcPts val="444"/>
              </a:spcBef>
              <a:spcAft>
                <a:spcPts val="0"/>
              </a:spcAft>
              <a:buClr>
                <a:schemeClr val="dk1"/>
              </a:buClr>
              <a:buSzPct val="100000"/>
              <a:buChar char="•"/>
            </a:pPr>
            <a:r>
              <a:rPr b="1" lang="en-US"/>
              <a:t>Minmax Algorithm</a:t>
            </a:r>
            <a:endParaRPr/>
          </a:p>
          <a:p>
            <a:pPr indent="-228600" lvl="2" marL="1143000" rtl="0" algn="l">
              <a:spcBef>
                <a:spcPts val="444"/>
              </a:spcBef>
              <a:spcAft>
                <a:spcPts val="0"/>
              </a:spcAft>
              <a:buClr>
                <a:schemeClr val="dk1"/>
              </a:buClr>
              <a:buSzPct val="100000"/>
              <a:buChar char="•"/>
            </a:pPr>
            <a:r>
              <a:rPr b="1" lang="en-US"/>
              <a:t>Alpha-beta Pruning</a:t>
            </a:r>
            <a:endParaRPr/>
          </a:p>
          <a:p>
            <a:pPr indent="-121284" lvl="1" marL="742950" rtl="0" algn="l">
              <a:spcBef>
                <a:spcPts val="518"/>
              </a:spcBef>
              <a:spcAft>
                <a:spcPts val="0"/>
              </a:spcAft>
              <a:buClr>
                <a:schemeClr val="dk1"/>
              </a:buClr>
              <a:buSzPct val="100000"/>
              <a:buNone/>
            </a:pPr>
            <a:r>
              <a:t/>
            </a:r>
            <a:endParaRPr b="1"/>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S12-Game as a search problem-Minimax approach</a:t>
            </a:r>
            <a:endParaRPr/>
          </a:p>
        </p:txBody>
      </p:sp>
      <p:sp>
        <p:nvSpPr>
          <p:cNvPr id="877" name="Google Shape;877;p1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Minimax/Minmax/MM/Saddle Point:</a:t>
            </a:r>
            <a:endParaRPr/>
          </a:p>
          <a:p>
            <a:pPr indent="-285750" lvl="1" marL="742950" rtl="0" algn="l">
              <a:spcBef>
                <a:spcPts val="560"/>
              </a:spcBef>
              <a:spcAft>
                <a:spcPts val="0"/>
              </a:spcAft>
              <a:buClr>
                <a:schemeClr val="dk1"/>
              </a:buClr>
              <a:buSzPts val="2800"/>
              <a:buChar char="–"/>
            </a:pPr>
            <a:r>
              <a:rPr lang="en-US"/>
              <a:t>Decision strategy-Game Theory</a:t>
            </a:r>
            <a:endParaRPr/>
          </a:p>
          <a:p>
            <a:pPr indent="-228600" lvl="2" marL="1143000" rtl="0" algn="l">
              <a:spcBef>
                <a:spcPts val="480"/>
              </a:spcBef>
              <a:spcAft>
                <a:spcPts val="0"/>
              </a:spcAft>
              <a:buClr>
                <a:schemeClr val="dk1"/>
              </a:buClr>
              <a:buSzPts val="2400"/>
              <a:buChar char="•"/>
            </a:pPr>
            <a:r>
              <a:rPr lang="en-US"/>
              <a:t>Minimize loosing chances- Maximize winning chances</a:t>
            </a:r>
            <a:endParaRPr/>
          </a:p>
          <a:p>
            <a:pPr indent="-228600" lvl="2" marL="1143000" rtl="0" algn="l">
              <a:spcBef>
                <a:spcPts val="480"/>
              </a:spcBef>
              <a:spcAft>
                <a:spcPts val="0"/>
              </a:spcAft>
              <a:buClr>
                <a:schemeClr val="dk1"/>
              </a:buClr>
              <a:buSzPts val="2400"/>
              <a:buChar char="•"/>
            </a:pPr>
            <a:r>
              <a:rPr lang="en-US"/>
              <a:t>Two-player game strategy </a:t>
            </a:r>
            <a:endParaRPr/>
          </a:p>
          <a:p>
            <a:pPr indent="-228600" lvl="2" marL="1143000" rtl="0" algn="l">
              <a:spcBef>
                <a:spcPts val="480"/>
              </a:spcBef>
              <a:spcAft>
                <a:spcPts val="0"/>
              </a:spcAft>
              <a:buClr>
                <a:schemeClr val="dk1"/>
              </a:buClr>
              <a:buSzPts val="2400"/>
              <a:buChar char="•"/>
            </a:pPr>
            <a:r>
              <a:rPr lang="en-US"/>
              <a:t>Players will be two namely:</a:t>
            </a:r>
            <a:endParaRPr/>
          </a:p>
          <a:p>
            <a:pPr indent="-228600" lvl="2" marL="1143000" rtl="0" algn="l">
              <a:spcBef>
                <a:spcPts val="480"/>
              </a:spcBef>
              <a:spcAft>
                <a:spcPts val="0"/>
              </a:spcAft>
              <a:buClr>
                <a:schemeClr val="dk1"/>
              </a:buClr>
              <a:buSzPts val="2400"/>
              <a:buChar char="•"/>
            </a:pPr>
            <a:r>
              <a:rPr b="1" lang="en-US"/>
              <a:t>MIN:</a:t>
            </a:r>
            <a:r>
              <a:rPr lang="en-US"/>
              <a:t> Decrease the chances of </a:t>
            </a:r>
            <a:r>
              <a:rPr b="1" lang="en-US"/>
              <a:t>MAX</a:t>
            </a:r>
            <a:r>
              <a:rPr lang="en-US"/>
              <a:t> to win the game.</a:t>
            </a:r>
            <a:endParaRPr/>
          </a:p>
          <a:p>
            <a:pPr indent="-228600" lvl="2" marL="1143000" rtl="0" algn="l">
              <a:spcBef>
                <a:spcPts val="480"/>
              </a:spcBef>
              <a:spcAft>
                <a:spcPts val="0"/>
              </a:spcAft>
              <a:buClr>
                <a:schemeClr val="dk1"/>
              </a:buClr>
              <a:buSzPts val="2400"/>
              <a:buChar char="•"/>
            </a:pPr>
            <a:r>
              <a:rPr b="1" lang="en-US"/>
              <a:t>MAX:</a:t>
            </a:r>
            <a:r>
              <a:rPr lang="en-US"/>
              <a:t> Increases his chances of winning the game.</a:t>
            </a:r>
            <a:endParaRPr/>
          </a:p>
          <a:p>
            <a:pPr indent="-228600" lvl="2" marL="1143000" rtl="0" algn="l">
              <a:spcBef>
                <a:spcPts val="480"/>
              </a:spcBef>
              <a:spcAft>
                <a:spcPts val="0"/>
              </a:spcAft>
              <a:buClr>
                <a:schemeClr val="dk1"/>
              </a:buClr>
              <a:buSzPts val="2400"/>
              <a:buChar char="•"/>
            </a:pPr>
            <a:r>
              <a:rPr lang="en-US"/>
              <a:t>Result of the game/Utility value</a:t>
            </a:r>
            <a:endParaRPr/>
          </a:p>
          <a:p>
            <a:pPr indent="-228600" lvl="3" marL="1600200" rtl="0" algn="l">
              <a:spcBef>
                <a:spcPts val="400"/>
              </a:spcBef>
              <a:spcAft>
                <a:spcPts val="0"/>
              </a:spcAft>
              <a:buClr>
                <a:schemeClr val="dk1"/>
              </a:buClr>
              <a:buSzPts val="2000"/>
              <a:buChar char="–"/>
            </a:pPr>
            <a:r>
              <a:rPr lang="en-US"/>
              <a:t>Heuristic function propagating from initial node to root node</a:t>
            </a:r>
            <a:endParaRPr/>
          </a:p>
          <a:p>
            <a:pPr indent="-228600" lvl="3" marL="1600200" rtl="0" algn="l">
              <a:spcBef>
                <a:spcPts val="400"/>
              </a:spcBef>
              <a:spcAft>
                <a:spcPts val="0"/>
              </a:spcAft>
              <a:buClr>
                <a:schemeClr val="dk1"/>
              </a:buClr>
              <a:buSzPts val="2000"/>
              <a:buChar char="–"/>
            </a:pPr>
            <a:r>
              <a:rPr lang="en-US"/>
              <a:t>Backtracking technique-Best choice</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S12-Minimax Algorithm</a:t>
            </a:r>
            <a:endParaRPr/>
          </a:p>
        </p:txBody>
      </p:sp>
      <p:sp>
        <p:nvSpPr>
          <p:cNvPr id="883" name="Google Shape;883;p1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Follows DFS</a:t>
            </a:r>
            <a:endParaRPr/>
          </a:p>
          <a:p>
            <a:pPr indent="-285750" lvl="1" marL="742950" rtl="0" algn="l">
              <a:spcBef>
                <a:spcPts val="518"/>
              </a:spcBef>
              <a:spcAft>
                <a:spcPts val="0"/>
              </a:spcAft>
              <a:buClr>
                <a:schemeClr val="dk1"/>
              </a:buClr>
              <a:buSzPct val="100000"/>
              <a:buChar char="–"/>
            </a:pPr>
            <a:r>
              <a:rPr lang="en-US"/>
              <a:t>Follows same path cannot change in middle- i.e., Move once made cannot be altered- That is this is DFS and not BFS</a:t>
            </a:r>
            <a:endParaRPr/>
          </a:p>
          <a:p>
            <a:pPr indent="-342900" lvl="0" marL="342900" rtl="0" algn="l">
              <a:spcBef>
                <a:spcPts val="592"/>
              </a:spcBef>
              <a:spcAft>
                <a:spcPts val="0"/>
              </a:spcAft>
              <a:buClr>
                <a:schemeClr val="dk1"/>
              </a:buClr>
              <a:buSzPct val="100000"/>
              <a:buChar char="•"/>
            </a:pPr>
            <a:r>
              <a:rPr lang="en-US"/>
              <a:t> Algorithm</a:t>
            </a:r>
            <a:endParaRPr/>
          </a:p>
          <a:p>
            <a:pPr indent="-285750" lvl="1" marL="742950" rtl="0" algn="l">
              <a:spcBef>
                <a:spcPts val="518"/>
              </a:spcBef>
              <a:spcAft>
                <a:spcPts val="0"/>
              </a:spcAft>
              <a:buClr>
                <a:schemeClr val="dk1"/>
              </a:buClr>
              <a:buSzPct val="100000"/>
              <a:buChar char="–"/>
            </a:pPr>
            <a:r>
              <a:rPr lang="en-US"/>
              <a:t>Keep on generating the game tree/ search tree till a limit </a:t>
            </a:r>
            <a:r>
              <a:rPr b="1" lang="en-US"/>
              <a:t>d.</a:t>
            </a:r>
            <a:endParaRPr/>
          </a:p>
          <a:p>
            <a:pPr indent="-285750" lvl="1" marL="742950" rtl="0" algn="l">
              <a:spcBef>
                <a:spcPts val="518"/>
              </a:spcBef>
              <a:spcAft>
                <a:spcPts val="0"/>
              </a:spcAft>
              <a:buClr>
                <a:schemeClr val="dk1"/>
              </a:buClr>
              <a:buSzPct val="100000"/>
              <a:buChar char="–"/>
            </a:pPr>
            <a:r>
              <a:rPr lang="en-US"/>
              <a:t>Compute the move using a heuristic function.</a:t>
            </a:r>
            <a:endParaRPr/>
          </a:p>
          <a:p>
            <a:pPr indent="-285750" lvl="1" marL="742950" rtl="0" algn="l">
              <a:spcBef>
                <a:spcPts val="518"/>
              </a:spcBef>
              <a:spcAft>
                <a:spcPts val="0"/>
              </a:spcAft>
              <a:buClr>
                <a:schemeClr val="dk1"/>
              </a:buClr>
              <a:buSzPct val="100000"/>
              <a:buChar char="–"/>
            </a:pPr>
            <a:r>
              <a:rPr lang="en-US"/>
              <a:t>Propagate the values from the leaf node till the current position following the minimax strategy.</a:t>
            </a:r>
            <a:endParaRPr/>
          </a:p>
          <a:p>
            <a:pPr indent="-285750" lvl="1" marL="742950" rtl="0" algn="l">
              <a:spcBef>
                <a:spcPts val="518"/>
              </a:spcBef>
              <a:spcAft>
                <a:spcPts val="0"/>
              </a:spcAft>
              <a:buClr>
                <a:schemeClr val="dk1"/>
              </a:buClr>
              <a:buSzPct val="100000"/>
              <a:buChar char="–"/>
            </a:pPr>
            <a:r>
              <a:rPr lang="en-US"/>
              <a:t>Make the best move from the choices.</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S12-Minimax Algorithm</a:t>
            </a:r>
            <a:endParaRPr/>
          </a:p>
        </p:txBody>
      </p:sp>
      <p:sp>
        <p:nvSpPr>
          <p:cNvPr id="889" name="Google Shape;889;p103"/>
          <p:cNvSpPr txBox="1"/>
          <p:nvPr>
            <p:ph idx="2" type="body"/>
          </p:nvPr>
        </p:nvSpPr>
        <p:spPr>
          <a:xfrm>
            <a:off x="3491880" y="1600200"/>
            <a:ext cx="5194920" cy="52578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For example, in the figure, the two players </a:t>
            </a:r>
            <a:r>
              <a:rPr b="1" lang="en-US"/>
              <a:t>MAX</a:t>
            </a:r>
            <a:r>
              <a:rPr lang="en-US"/>
              <a:t> and </a:t>
            </a:r>
            <a:r>
              <a:rPr b="1" lang="en-US"/>
              <a:t>MIN</a:t>
            </a:r>
            <a:r>
              <a:rPr lang="en-US"/>
              <a:t> are there. </a:t>
            </a:r>
            <a:r>
              <a:rPr b="1" lang="en-US"/>
              <a:t>MAX </a:t>
            </a:r>
            <a:r>
              <a:rPr lang="en-US"/>
              <a:t>starts the game by choosing one path and propagating all the nodes of that path. Now, </a:t>
            </a:r>
            <a:r>
              <a:rPr b="1" lang="en-US"/>
              <a:t>MAX </a:t>
            </a:r>
            <a:r>
              <a:rPr lang="en-US"/>
              <a:t>will backtrack to the initial node and choose the best path where his utility value will be the maximum. After this, its </a:t>
            </a:r>
            <a:r>
              <a:rPr b="1" lang="en-US"/>
              <a:t>MIN</a:t>
            </a:r>
            <a:r>
              <a:rPr lang="en-US"/>
              <a:t> chance.</a:t>
            </a:r>
            <a:r>
              <a:rPr b="1" lang="en-US"/>
              <a:t> MIN </a:t>
            </a:r>
            <a:r>
              <a:rPr lang="en-US"/>
              <a:t>will also propagate through a path and again will backtrack, but </a:t>
            </a:r>
            <a:r>
              <a:rPr b="1" lang="en-US"/>
              <a:t>MIN</a:t>
            </a:r>
            <a:r>
              <a:rPr lang="en-US"/>
              <a:t> will choose the path which could minimize </a:t>
            </a:r>
            <a:r>
              <a:rPr b="1" lang="en-US"/>
              <a:t>MAX</a:t>
            </a:r>
            <a:r>
              <a:rPr lang="en-US"/>
              <a:t> winning chances or the utility value.</a:t>
            </a:r>
            <a:endParaRPr/>
          </a:p>
          <a:p>
            <a:pPr indent="-342900" lvl="0" marL="342900" rtl="0" algn="l">
              <a:spcBef>
                <a:spcPts val="392"/>
              </a:spcBef>
              <a:spcAft>
                <a:spcPts val="0"/>
              </a:spcAft>
              <a:buClr>
                <a:schemeClr val="dk1"/>
              </a:buClr>
              <a:buSzPct val="100000"/>
              <a:buChar char="•"/>
            </a:pPr>
            <a:r>
              <a:rPr b="1" i="1" lang="en-US"/>
              <a:t>So, if the level is minimizing, the node will accept the minimum value from the successor nodes. If the level is maximizing, the node will accept the maximum value from the successor.</a:t>
            </a:r>
            <a:endParaRPr/>
          </a:p>
          <a:p>
            <a:pPr indent="-342900" lvl="0" marL="342900" rtl="0" algn="l">
              <a:spcBef>
                <a:spcPts val="392"/>
              </a:spcBef>
              <a:spcAft>
                <a:spcPts val="0"/>
              </a:spcAft>
              <a:buClr>
                <a:schemeClr val="dk1"/>
              </a:buClr>
              <a:buSzPct val="100000"/>
              <a:buChar char="•"/>
            </a:pPr>
            <a:r>
              <a:rPr b="1" lang="en-US"/>
              <a:t>Note</a:t>
            </a:r>
            <a:r>
              <a:rPr lang="en-US"/>
              <a:t>: The time complexity of MINIMAX algorithm is </a:t>
            </a:r>
            <a:r>
              <a:rPr b="1" lang="en-US"/>
              <a:t>O(b</a:t>
            </a:r>
            <a:r>
              <a:rPr b="1" baseline="30000" lang="en-US"/>
              <a:t>d</a:t>
            </a:r>
            <a:r>
              <a:rPr b="1" lang="en-US"/>
              <a:t>)</a:t>
            </a:r>
            <a:r>
              <a:rPr lang="en-US"/>
              <a:t> where b is the branching factor and d is the depth of the search tree.</a:t>
            </a:r>
            <a:endParaRPr/>
          </a:p>
          <a:p>
            <a:pPr indent="-218440" lvl="0" marL="342900" rtl="0" algn="l">
              <a:spcBef>
                <a:spcPts val="392"/>
              </a:spcBef>
              <a:spcAft>
                <a:spcPts val="0"/>
              </a:spcAft>
              <a:buClr>
                <a:schemeClr val="dk1"/>
              </a:buClr>
              <a:buSzPct val="100000"/>
              <a:buNone/>
            </a:pPr>
            <a:r>
              <a:t/>
            </a:r>
            <a:endParaRPr/>
          </a:p>
        </p:txBody>
      </p:sp>
      <p:pic>
        <p:nvPicPr>
          <p:cNvPr id="890" name="Google Shape;890;p103"/>
          <p:cNvPicPr preferRelativeResize="0"/>
          <p:nvPr>
            <p:ph idx="1" type="body"/>
          </p:nvPr>
        </p:nvPicPr>
        <p:blipFill rotWithShape="1">
          <a:blip r:embed="rId3">
            <a:alphaModFix/>
          </a:blip>
          <a:srcRect b="0" l="0" r="0" t="0"/>
          <a:stretch/>
        </p:blipFill>
        <p:spPr>
          <a:xfrm>
            <a:off x="251520" y="2297550"/>
            <a:ext cx="3250704" cy="246204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Alpha beta pruning </a:t>
            </a:r>
            <a:endParaRPr/>
          </a:p>
        </p:txBody>
      </p:sp>
      <p:sp>
        <p:nvSpPr>
          <p:cNvPr id="896" name="Google Shape;896;p1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Advanced version of MINIMAX algorithm</a:t>
            </a:r>
            <a:endParaRPr/>
          </a:p>
          <a:p>
            <a:pPr indent="-342900" lvl="0" marL="342900" rtl="0" algn="l">
              <a:spcBef>
                <a:spcPts val="640"/>
              </a:spcBef>
              <a:spcAft>
                <a:spcPts val="0"/>
              </a:spcAft>
              <a:buClr>
                <a:schemeClr val="dk1"/>
              </a:buClr>
              <a:buSzPts val="3200"/>
              <a:buChar char="•"/>
            </a:pPr>
            <a:r>
              <a:rPr lang="en-US"/>
              <a:t>Any optimization algorithm- performance measure is the first consideration</a:t>
            </a:r>
            <a:endParaRPr/>
          </a:p>
          <a:p>
            <a:pPr indent="-342900" lvl="0" marL="342900" rtl="0" algn="l">
              <a:spcBef>
                <a:spcPts val="640"/>
              </a:spcBef>
              <a:spcAft>
                <a:spcPts val="0"/>
              </a:spcAft>
              <a:buClr>
                <a:schemeClr val="dk1"/>
              </a:buClr>
              <a:buSzPts val="3200"/>
              <a:buChar char="•"/>
            </a:pPr>
            <a:r>
              <a:rPr lang="en-US"/>
              <a:t>Drawback of Minimax: </a:t>
            </a:r>
            <a:endParaRPr/>
          </a:p>
          <a:p>
            <a:pPr indent="-285750" lvl="1" marL="742950" rtl="0" algn="l">
              <a:spcBef>
                <a:spcPts val="560"/>
              </a:spcBef>
              <a:spcAft>
                <a:spcPts val="0"/>
              </a:spcAft>
              <a:buClr>
                <a:schemeClr val="dk1"/>
              </a:buClr>
              <a:buSzPts val="2800"/>
              <a:buChar char="–"/>
            </a:pPr>
            <a:r>
              <a:rPr lang="en-US"/>
              <a:t>Explores each node in the tree deeply to provide the best path among all the paths</a:t>
            </a:r>
            <a:endParaRPr/>
          </a:p>
          <a:p>
            <a:pPr indent="-285750" lvl="1" marL="742950" rtl="0" algn="l">
              <a:spcBef>
                <a:spcPts val="560"/>
              </a:spcBef>
              <a:spcAft>
                <a:spcPts val="0"/>
              </a:spcAft>
              <a:buClr>
                <a:schemeClr val="dk1"/>
              </a:buClr>
              <a:buSzPts val="2800"/>
              <a:buChar char="–"/>
            </a:pPr>
            <a:r>
              <a:rPr lang="en-US"/>
              <a:t>Increases time complexity</a:t>
            </a:r>
            <a:endParaRPr/>
          </a:p>
          <a:p>
            <a:pPr indent="-342900" lvl="0" marL="342900" rtl="0" algn="l">
              <a:spcBef>
                <a:spcPts val="640"/>
              </a:spcBef>
              <a:spcAft>
                <a:spcPts val="0"/>
              </a:spcAft>
              <a:buClr>
                <a:schemeClr val="dk1"/>
              </a:buClr>
              <a:buSzPts val="3200"/>
              <a:buChar char="•"/>
            </a:pPr>
            <a:r>
              <a:rPr lang="en-US"/>
              <a:t>Alpha beta pruning: Overcomes drawback by less exploring nodes of search tree</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Alpha beta pruning </a:t>
            </a:r>
            <a:endParaRPr/>
          </a:p>
        </p:txBody>
      </p:sp>
      <p:sp>
        <p:nvSpPr>
          <p:cNvPr id="902" name="Google Shape;902;p10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Cutoff the search by exploring less number of nodes</a:t>
            </a:r>
            <a:endParaRPr/>
          </a:p>
          <a:p>
            <a:pPr indent="-342900" lvl="0" marL="342900" rtl="0" algn="l">
              <a:spcBef>
                <a:spcPts val="496"/>
              </a:spcBef>
              <a:spcAft>
                <a:spcPts val="0"/>
              </a:spcAft>
              <a:buClr>
                <a:schemeClr val="dk1"/>
              </a:buClr>
              <a:buSzPct val="100000"/>
              <a:buChar char="•"/>
            </a:pPr>
            <a:r>
              <a:rPr lang="en-US"/>
              <a:t>It makes same moves as Minimax algorithm does- but prunes unwanted branches using the pruning techniques</a:t>
            </a:r>
            <a:endParaRPr/>
          </a:p>
          <a:p>
            <a:pPr indent="-342900" lvl="0" marL="342900" rtl="0" algn="l">
              <a:spcBef>
                <a:spcPts val="496"/>
              </a:spcBef>
              <a:spcAft>
                <a:spcPts val="0"/>
              </a:spcAft>
              <a:buClr>
                <a:schemeClr val="dk1"/>
              </a:buClr>
              <a:buSzPct val="100000"/>
              <a:buChar char="•"/>
            </a:pPr>
            <a:r>
              <a:rPr lang="en-US"/>
              <a:t>Alpha beta pruning works on 2 threshold values α and β</a:t>
            </a:r>
            <a:endParaRPr/>
          </a:p>
          <a:p>
            <a:pPr indent="-285750" lvl="1" marL="742950" rtl="0" algn="l">
              <a:spcBef>
                <a:spcPts val="434"/>
              </a:spcBef>
              <a:spcAft>
                <a:spcPts val="0"/>
              </a:spcAft>
              <a:buClr>
                <a:schemeClr val="dk1"/>
              </a:buClr>
              <a:buSzPct val="100000"/>
              <a:buChar char="–"/>
            </a:pPr>
            <a:r>
              <a:rPr b="1" lang="en-US"/>
              <a:t>α: </a:t>
            </a:r>
            <a:r>
              <a:rPr lang="en-US"/>
              <a:t>It is the best highest value, a </a:t>
            </a:r>
            <a:r>
              <a:rPr b="1" lang="en-US"/>
              <a:t>MAX </a:t>
            </a:r>
            <a:r>
              <a:rPr lang="en-US"/>
              <a:t>player can have. It is the lower bound, which represents negative infinity value.</a:t>
            </a:r>
            <a:endParaRPr/>
          </a:p>
          <a:p>
            <a:pPr indent="-285750" lvl="1" marL="742950" rtl="0" algn="l">
              <a:spcBef>
                <a:spcPts val="434"/>
              </a:spcBef>
              <a:spcAft>
                <a:spcPts val="0"/>
              </a:spcAft>
              <a:buClr>
                <a:schemeClr val="dk1"/>
              </a:buClr>
              <a:buSzPct val="100000"/>
              <a:buChar char="–"/>
            </a:pPr>
            <a:r>
              <a:rPr b="1" lang="en-US"/>
              <a:t>β: </a:t>
            </a:r>
            <a:r>
              <a:rPr lang="en-US"/>
              <a:t>It is the best lowest value, a </a:t>
            </a:r>
            <a:r>
              <a:rPr b="1" lang="en-US"/>
              <a:t>MIN</a:t>
            </a:r>
            <a:r>
              <a:rPr lang="en-US"/>
              <a:t> player can have. It is the upper bound which represents positive infinity.</a:t>
            </a:r>
            <a:endParaRPr/>
          </a:p>
          <a:p>
            <a:pPr indent="-342900" lvl="0" marL="342900" rtl="0" algn="l">
              <a:spcBef>
                <a:spcPts val="496"/>
              </a:spcBef>
              <a:spcAft>
                <a:spcPts val="0"/>
              </a:spcAft>
              <a:buClr>
                <a:schemeClr val="dk1"/>
              </a:buClr>
              <a:buSzPct val="100000"/>
              <a:buChar char="•"/>
            </a:pPr>
            <a:r>
              <a:rPr lang="en-US"/>
              <a:t>So, each MAX node has α-value, which never decreases, and each MIN node has β-value, which never increases.</a:t>
            </a:r>
            <a:endParaRPr/>
          </a:p>
          <a:p>
            <a:pPr indent="-342900" lvl="0" marL="342900" rtl="0" algn="l">
              <a:spcBef>
                <a:spcPts val="496"/>
              </a:spcBef>
              <a:spcAft>
                <a:spcPts val="0"/>
              </a:spcAft>
              <a:buClr>
                <a:schemeClr val="dk1"/>
              </a:buClr>
              <a:buSzPct val="100000"/>
              <a:buChar char="•"/>
            </a:pPr>
            <a:r>
              <a:rPr b="1" lang="en-US"/>
              <a:t>Note:</a:t>
            </a:r>
            <a:r>
              <a:rPr lang="en-US"/>
              <a:t> Alpha-beta pruning technique can be applied to trees of any depth, and it is possible to prune the entire subtrees easily.</a:t>
            </a:r>
            <a:endParaRPr/>
          </a:p>
          <a:p>
            <a:pPr indent="-185420" lvl="0" marL="342900" rtl="0" algn="l">
              <a:spcBef>
                <a:spcPts val="496"/>
              </a:spcBef>
              <a:spcAft>
                <a:spcPts val="0"/>
              </a:spcAft>
              <a:buClr>
                <a:schemeClr val="dk1"/>
              </a:buClr>
              <a:buSzPct val="100000"/>
              <a:buNone/>
            </a:pPr>
            <a:r>
              <a:t/>
            </a:r>
            <a:endParaRPr/>
          </a:p>
          <a:p>
            <a:pPr indent="-185420" lvl="0" marL="342900" rtl="0" algn="l">
              <a:spcBef>
                <a:spcPts val="496"/>
              </a:spcBef>
              <a:spcAft>
                <a:spcPts val="0"/>
              </a:spcAft>
              <a:buClr>
                <a:schemeClr val="dk1"/>
              </a:buClr>
              <a:buSzPct val="1000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Alpha beta pruning </a:t>
            </a:r>
            <a:endParaRPr/>
          </a:p>
        </p:txBody>
      </p:sp>
      <p:sp>
        <p:nvSpPr>
          <p:cNvPr id="908" name="Google Shape;908;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Consider the below example of a game tree where </a:t>
            </a:r>
            <a:r>
              <a:rPr b="1" lang="en-US"/>
              <a:t>P</a:t>
            </a:r>
            <a:r>
              <a:rPr lang="en-US"/>
              <a:t> and </a:t>
            </a:r>
            <a:r>
              <a:rPr b="1" lang="en-US"/>
              <a:t>Q</a:t>
            </a:r>
            <a:r>
              <a:rPr lang="en-US"/>
              <a:t> are two players. </a:t>
            </a:r>
            <a:endParaRPr/>
          </a:p>
          <a:p>
            <a:pPr indent="-342900" lvl="0" marL="342900" rtl="0" algn="l">
              <a:spcBef>
                <a:spcPts val="544"/>
              </a:spcBef>
              <a:spcAft>
                <a:spcPts val="0"/>
              </a:spcAft>
              <a:buClr>
                <a:schemeClr val="dk1"/>
              </a:buClr>
              <a:buSzPct val="100000"/>
              <a:buChar char="•"/>
            </a:pPr>
            <a:r>
              <a:rPr lang="en-US"/>
              <a:t>The game will be played alternatively, i.e., chance by chance. </a:t>
            </a:r>
            <a:endParaRPr/>
          </a:p>
          <a:p>
            <a:pPr indent="-342900" lvl="0" marL="342900" rtl="0" algn="l">
              <a:spcBef>
                <a:spcPts val="544"/>
              </a:spcBef>
              <a:spcAft>
                <a:spcPts val="0"/>
              </a:spcAft>
              <a:buClr>
                <a:schemeClr val="dk1"/>
              </a:buClr>
              <a:buSzPct val="100000"/>
              <a:buChar char="•"/>
            </a:pPr>
            <a:r>
              <a:rPr lang="en-US"/>
              <a:t>Let, </a:t>
            </a:r>
            <a:r>
              <a:rPr b="1" lang="en-US"/>
              <a:t>P</a:t>
            </a:r>
            <a:r>
              <a:rPr lang="en-US"/>
              <a:t> be the player who will try to win the game by maximizing its winning chances.  </a:t>
            </a:r>
            <a:r>
              <a:rPr b="1" lang="en-US"/>
              <a:t>Q</a:t>
            </a:r>
            <a:r>
              <a:rPr lang="en-US"/>
              <a:t> is the player who will try to minimize </a:t>
            </a:r>
            <a:r>
              <a:rPr b="1" lang="en-US"/>
              <a:t>P’</a:t>
            </a:r>
            <a:r>
              <a:rPr lang="en-US"/>
              <a:t>s winning chances. </a:t>
            </a:r>
            <a:endParaRPr/>
          </a:p>
          <a:p>
            <a:pPr indent="-342900" lvl="0" marL="342900" rtl="0" algn="l">
              <a:spcBef>
                <a:spcPts val="544"/>
              </a:spcBef>
              <a:spcAft>
                <a:spcPts val="0"/>
              </a:spcAft>
              <a:buClr>
                <a:schemeClr val="dk1"/>
              </a:buClr>
              <a:buSzPct val="100000"/>
              <a:buChar char="•"/>
            </a:pPr>
            <a:r>
              <a:rPr lang="en-US"/>
              <a:t>Here, </a:t>
            </a:r>
            <a:r>
              <a:rPr b="1" lang="en-US"/>
              <a:t>α </a:t>
            </a:r>
            <a:r>
              <a:rPr lang="en-US"/>
              <a:t>will represent the maximum value of the nodes, which will be the value for </a:t>
            </a:r>
            <a:r>
              <a:rPr b="1" lang="en-US"/>
              <a:t>P </a:t>
            </a:r>
            <a:r>
              <a:rPr lang="en-US"/>
              <a:t>as well. </a:t>
            </a:r>
            <a:endParaRPr/>
          </a:p>
          <a:p>
            <a:pPr indent="-342900" lvl="0" marL="342900" rtl="0" algn="l">
              <a:spcBef>
                <a:spcPts val="544"/>
              </a:spcBef>
              <a:spcAft>
                <a:spcPts val="0"/>
              </a:spcAft>
              <a:buClr>
                <a:schemeClr val="dk1"/>
              </a:buClr>
              <a:buSzPct val="100000"/>
              <a:buChar char="•"/>
            </a:pPr>
            <a:r>
              <a:rPr b="1" lang="en-US"/>
              <a:t>β</a:t>
            </a:r>
            <a:r>
              <a:rPr lang="en-US"/>
              <a:t> will represent the minimum value of the nodes, which will be the value of </a:t>
            </a:r>
            <a:r>
              <a:rPr b="1" lang="en-US"/>
              <a:t>Q</a:t>
            </a:r>
            <a:r>
              <a:rPr lang="en-US"/>
              <a: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Alpha beta pruning </a:t>
            </a:r>
            <a:endParaRPr/>
          </a:p>
        </p:txBody>
      </p:sp>
      <p:pic>
        <p:nvPicPr>
          <p:cNvPr id="914" name="Google Shape;914;p107"/>
          <p:cNvPicPr preferRelativeResize="0"/>
          <p:nvPr>
            <p:ph idx="1" type="body"/>
          </p:nvPr>
        </p:nvPicPr>
        <p:blipFill rotWithShape="1">
          <a:blip r:embed="rId3">
            <a:alphaModFix/>
          </a:blip>
          <a:srcRect b="0" l="0" r="0" t="0"/>
          <a:stretch/>
        </p:blipFill>
        <p:spPr>
          <a:xfrm>
            <a:off x="251520" y="1556792"/>
            <a:ext cx="2458616" cy="2477461"/>
          </a:xfrm>
          <a:prstGeom prst="rect">
            <a:avLst/>
          </a:prstGeom>
          <a:noFill/>
          <a:ln>
            <a:noFill/>
          </a:ln>
        </p:spPr>
      </p:pic>
      <p:sp>
        <p:nvSpPr>
          <p:cNvPr id="915" name="Google Shape;915;p107"/>
          <p:cNvSpPr txBox="1"/>
          <p:nvPr>
            <p:ph idx="2" type="body"/>
          </p:nvPr>
        </p:nvSpPr>
        <p:spPr>
          <a:xfrm>
            <a:off x="2699792" y="1600200"/>
            <a:ext cx="6264696" cy="5141168"/>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spcBef>
                <a:spcPts val="0"/>
              </a:spcBef>
              <a:spcAft>
                <a:spcPts val="0"/>
              </a:spcAft>
              <a:buClr>
                <a:schemeClr val="dk1"/>
              </a:buClr>
              <a:buSzPct val="100000"/>
              <a:buChar char="•"/>
            </a:pPr>
            <a:r>
              <a:rPr lang="en-US"/>
              <a:t>Any one player will start the game. Following the DFS order, the player will choose one path and will reach to its depth, i.e., where he will find the </a:t>
            </a:r>
            <a:r>
              <a:rPr b="1" lang="en-US"/>
              <a:t>TERMINAL</a:t>
            </a:r>
            <a:r>
              <a:rPr lang="en-US"/>
              <a:t> value.</a:t>
            </a:r>
            <a:endParaRPr/>
          </a:p>
          <a:p>
            <a:pPr indent="-342900" lvl="0" marL="342900" rtl="0" algn="l">
              <a:spcBef>
                <a:spcPts val="266"/>
              </a:spcBef>
              <a:spcAft>
                <a:spcPts val="0"/>
              </a:spcAft>
              <a:buClr>
                <a:schemeClr val="dk1"/>
              </a:buClr>
              <a:buSzPct val="100000"/>
              <a:buChar char="•"/>
            </a:pPr>
            <a:r>
              <a:rPr lang="en-US"/>
              <a:t>If the game is started by player P, he will choose the maximum value in order to increase its winning chances with maximum utility value.</a:t>
            </a:r>
            <a:endParaRPr/>
          </a:p>
          <a:p>
            <a:pPr indent="-342900" lvl="0" marL="342900" rtl="0" algn="l">
              <a:spcBef>
                <a:spcPts val="266"/>
              </a:spcBef>
              <a:spcAft>
                <a:spcPts val="0"/>
              </a:spcAft>
              <a:buClr>
                <a:schemeClr val="dk1"/>
              </a:buClr>
              <a:buSzPct val="100000"/>
              <a:buChar char="•"/>
            </a:pPr>
            <a:r>
              <a:rPr lang="en-US"/>
              <a:t>If the game is started by player Q, he will choose the minimum value in order to decrease the winning chances of A with the best possible minimum utility value.</a:t>
            </a:r>
            <a:endParaRPr/>
          </a:p>
          <a:p>
            <a:pPr indent="-342900" lvl="0" marL="342900" rtl="0" algn="l">
              <a:spcBef>
                <a:spcPts val="266"/>
              </a:spcBef>
              <a:spcAft>
                <a:spcPts val="0"/>
              </a:spcAft>
              <a:buClr>
                <a:schemeClr val="dk1"/>
              </a:buClr>
              <a:buSzPct val="100000"/>
              <a:buChar char="•"/>
            </a:pPr>
            <a:r>
              <a:rPr lang="en-US"/>
              <a:t>Both will play the game alternatively.</a:t>
            </a:r>
            <a:endParaRPr/>
          </a:p>
          <a:p>
            <a:pPr indent="-342900" lvl="0" marL="342900" rtl="0" algn="l">
              <a:spcBef>
                <a:spcPts val="266"/>
              </a:spcBef>
              <a:spcAft>
                <a:spcPts val="0"/>
              </a:spcAft>
              <a:buClr>
                <a:schemeClr val="dk1"/>
              </a:buClr>
              <a:buSzPct val="100000"/>
              <a:buChar char="•"/>
            </a:pPr>
            <a:r>
              <a:rPr lang="en-US"/>
              <a:t>The game will be started from the last level of the game tree, and the value will be chosen accordingly.</a:t>
            </a:r>
            <a:endParaRPr/>
          </a:p>
          <a:p>
            <a:pPr indent="-342900" lvl="0" marL="342900" rtl="0" algn="l">
              <a:spcBef>
                <a:spcPts val="266"/>
              </a:spcBef>
              <a:spcAft>
                <a:spcPts val="0"/>
              </a:spcAft>
              <a:buClr>
                <a:schemeClr val="dk1"/>
              </a:buClr>
              <a:buSzPct val="100000"/>
              <a:buChar char="•"/>
            </a:pPr>
            <a:r>
              <a:rPr lang="en-US"/>
              <a:t>Like in the below figure, the game is started by player Q. He will pick the leftmost value of the TERMINAL and fix it for beta (β). Now, the next TERMINAL value will be compared with the β-value. If the value will be smaller than or equal to the β-value, replace it with the current β-value otherwise no need to replace the value.</a:t>
            </a:r>
            <a:endParaRPr/>
          </a:p>
          <a:p>
            <a:pPr indent="-342900" lvl="0" marL="342900" rtl="0" algn="l">
              <a:spcBef>
                <a:spcPts val="266"/>
              </a:spcBef>
              <a:spcAft>
                <a:spcPts val="0"/>
              </a:spcAft>
              <a:buClr>
                <a:schemeClr val="dk1"/>
              </a:buClr>
              <a:buSzPct val="100000"/>
              <a:buChar char="•"/>
            </a:pPr>
            <a:r>
              <a:rPr lang="en-US"/>
              <a:t>After completing one part, move the achieved β-value to its upper node and fix it for the other threshold value, i.e., α.</a:t>
            </a:r>
            <a:endParaRPr/>
          </a:p>
          <a:p>
            <a:pPr indent="-342900" lvl="0" marL="342900" rtl="0" algn="l">
              <a:spcBef>
                <a:spcPts val="266"/>
              </a:spcBef>
              <a:spcAft>
                <a:spcPts val="0"/>
              </a:spcAft>
              <a:buClr>
                <a:schemeClr val="dk1"/>
              </a:buClr>
              <a:buSzPct val="100000"/>
              <a:buChar char="•"/>
            </a:pPr>
            <a:r>
              <a:rPr lang="en-US"/>
              <a:t>Now, its P turn, he will pick the best maximum value. P will move to explore the next part only after comparing the values with the current α-value. If the value is equal or greater than the current α-value, then only it will be replaced otherwise we will prune the values.</a:t>
            </a:r>
            <a:endParaRPr/>
          </a:p>
          <a:p>
            <a:pPr indent="-342900" lvl="0" marL="342900" rtl="0" algn="l">
              <a:spcBef>
                <a:spcPts val="266"/>
              </a:spcBef>
              <a:spcAft>
                <a:spcPts val="0"/>
              </a:spcAft>
              <a:buClr>
                <a:schemeClr val="dk1"/>
              </a:buClr>
              <a:buSzPct val="100000"/>
              <a:buChar char="•"/>
            </a:pPr>
            <a:r>
              <a:rPr lang="en-US"/>
              <a:t>The steps will be repeated unless the result is not obtained.</a:t>
            </a:r>
            <a:endParaRPr/>
          </a:p>
          <a:p>
            <a:pPr indent="-342900" lvl="0" marL="342900" rtl="0" algn="l">
              <a:spcBef>
                <a:spcPts val="266"/>
              </a:spcBef>
              <a:spcAft>
                <a:spcPts val="0"/>
              </a:spcAft>
              <a:buClr>
                <a:schemeClr val="dk1"/>
              </a:buClr>
              <a:buSzPct val="100000"/>
              <a:buChar char="•"/>
            </a:pPr>
            <a:r>
              <a:rPr lang="en-US"/>
              <a:t>So, number of pruned nodes in the above example are </a:t>
            </a:r>
            <a:r>
              <a:rPr b="1" lang="en-US"/>
              <a:t>four </a:t>
            </a:r>
            <a:r>
              <a:rPr lang="en-US"/>
              <a:t>and MAX wins the game with the maximum </a:t>
            </a:r>
            <a:r>
              <a:rPr b="1" lang="en-US"/>
              <a:t>UTILITY</a:t>
            </a:r>
            <a:r>
              <a:rPr lang="en-US"/>
              <a:t> value, i.e.,</a:t>
            </a:r>
            <a:r>
              <a:rPr b="1" lang="en-US"/>
              <a:t>3</a:t>
            </a:r>
            <a:endParaRPr/>
          </a:p>
          <a:p>
            <a:pPr indent="-342900" lvl="0" marL="342900" rtl="0" algn="l">
              <a:spcBef>
                <a:spcPts val="266"/>
              </a:spcBef>
              <a:spcAft>
                <a:spcPts val="0"/>
              </a:spcAft>
              <a:buClr>
                <a:schemeClr val="dk1"/>
              </a:buClr>
              <a:buSzPct val="100000"/>
              <a:buChar char="•"/>
            </a:pPr>
            <a:r>
              <a:rPr lang="en-US"/>
              <a:t>The rule which will be followed is: </a:t>
            </a:r>
            <a:r>
              <a:rPr b="1" lang="en-US"/>
              <a:t>“Explore nodes if necessary otherwise prune the unnecessary nodes.”</a:t>
            </a:r>
            <a:endParaRPr/>
          </a:p>
          <a:p>
            <a:pPr indent="-342900" lvl="0" marL="342900" rtl="0" algn="l">
              <a:spcBef>
                <a:spcPts val="266"/>
              </a:spcBef>
              <a:spcAft>
                <a:spcPts val="0"/>
              </a:spcAft>
              <a:buClr>
                <a:schemeClr val="dk1"/>
              </a:buClr>
              <a:buSzPct val="100000"/>
              <a:buChar char="•"/>
            </a:pPr>
            <a:r>
              <a:rPr b="1" lang="en-US"/>
              <a:t>Note:</a:t>
            </a:r>
            <a:r>
              <a:rPr lang="en-US"/>
              <a:t> It is obvious that the result will have the same </a:t>
            </a:r>
            <a:r>
              <a:rPr b="1" lang="en-US"/>
              <a:t>UTILITY</a:t>
            </a:r>
            <a:r>
              <a:rPr lang="en-US"/>
              <a:t> value that we may get from the MINIMAX strategy.</a:t>
            </a:r>
            <a:endParaRPr/>
          </a:p>
          <a:p>
            <a:pPr indent="-258445" lvl="0" marL="342900" rtl="0" algn="l">
              <a:spcBef>
                <a:spcPts val="266"/>
              </a:spcBef>
              <a:spcAft>
                <a:spcPts val="0"/>
              </a:spcAft>
              <a:buClr>
                <a:schemeClr val="dk1"/>
              </a:buClr>
              <a:buSzPct val="100000"/>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Game theory problems</a:t>
            </a:r>
            <a:endParaRPr/>
          </a:p>
        </p:txBody>
      </p:sp>
      <p:sp>
        <p:nvSpPr>
          <p:cNvPr id="921" name="Google Shape;921;p1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US"/>
              <a:t>Game theory </a:t>
            </a:r>
            <a:r>
              <a:rPr lang="en-US"/>
              <a:t>is basically a branch of mathematics that is used to typical strategic interaction between different players (agents), all of which are equally rational, in a context with predefined rules (of playing or maneuvering) and outcomes. </a:t>
            </a:r>
            <a:endParaRPr/>
          </a:p>
          <a:p>
            <a:pPr indent="-342900" lvl="0" marL="342900" rtl="0" algn="l">
              <a:spcBef>
                <a:spcPts val="592"/>
              </a:spcBef>
              <a:spcAft>
                <a:spcPts val="0"/>
              </a:spcAft>
              <a:buClr>
                <a:schemeClr val="dk1"/>
              </a:buClr>
              <a:buSzPct val="100000"/>
              <a:buChar char="•"/>
            </a:pPr>
            <a:r>
              <a:rPr lang="en-US"/>
              <a:t>GAME can be defined as a set of players, actions, strategies, and a final playoff for which all the players are competing.</a:t>
            </a:r>
            <a:endParaRPr/>
          </a:p>
          <a:p>
            <a:pPr indent="-342900" lvl="0" marL="342900" rtl="0" algn="l">
              <a:spcBef>
                <a:spcPts val="592"/>
              </a:spcBef>
              <a:spcAft>
                <a:spcPts val="0"/>
              </a:spcAft>
              <a:buClr>
                <a:schemeClr val="dk1"/>
              </a:buClr>
              <a:buSzPct val="100000"/>
              <a:buChar char="•"/>
            </a:pPr>
            <a:r>
              <a:rPr lang="en-US"/>
              <a:t>Game Theory has now become a describing factor for both Machine Learning algorithms and many daily life situations.</a:t>
            </a:r>
            <a:endParaRPr/>
          </a:p>
          <a:p>
            <a:pPr indent="-154940" lvl="0" marL="342900" rtl="0" algn="l">
              <a:spcBef>
                <a:spcPts val="592"/>
              </a:spcBef>
              <a:spcAft>
                <a:spcPts val="0"/>
              </a:spcAft>
              <a:buClr>
                <a:schemeClr val="dk1"/>
              </a:buClr>
              <a:buSzPct val="100000"/>
              <a:buNone/>
            </a:pPr>
            <a:r>
              <a:t/>
            </a:r>
            <a:endParaRPr/>
          </a:p>
        </p:txBody>
      </p:sp>
      <p:sp>
        <p:nvSpPr>
          <p:cNvPr id="922" name="Google Shape;922;p108"/>
          <p:cNvSpPr txBox="1"/>
          <p:nvPr>
            <p:ph idx="11" type="ftr"/>
          </p:nvPr>
        </p:nvSpPr>
        <p:spPr>
          <a:xfrm>
            <a:off x="971600" y="6356350"/>
            <a:ext cx="691276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https://www.geeksforgeeks.org/game-theory-in-ai/</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09"/>
          <p:cNvSpPr txBox="1"/>
          <p:nvPr>
            <p:ph type="title"/>
          </p:nvPr>
        </p:nvSpPr>
        <p:spPr>
          <a:xfrm>
            <a:off x="457200" y="-99392"/>
            <a:ext cx="8229600" cy="100811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Game theory problems</a:t>
            </a:r>
            <a:endParaRPr/>
          </a:p>
        </p:txBody>
      </p:sp>
      <p:sp>
        <p:nvSpPr>
          <p:cNvPr id="928" name="Google Shape;928;p109"/>
          <p:cNvSpPr txBox="1"/>
          <p:nvPr>
            <p:ph idx="1" type="body"/>
          </p:nvPr>
        </p:nvSpPr>
        <p:spPr>
          <a:xfrm>
            <a:off x="457200" y="908720"/>
            <a:ext cx="8435280" cy="576064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lang="en-US"/>
              <a:t>Types of Games</a:t>
            </a:r>
            <a:endParaRPr/>
          </a:p>
          <a:p>
            <a:pPr indent="-285750" lvl="1" marL="742950" rtl="0" algn="l">
              <a:spcBef>
                <a:spcPts val="350"/>
              </a:spcBef>
              <a:spcAft>
                <a:spcPts val="0"/>
              </a:spcAft>
              <a:buClr>
                <a:schemeClr val="dk1"/>
              </a:buClr>
              <a:buSzPct val="100000"/>
              <a:buChar char="–"/>
            </a:pPr>
            <a:r>
              <a:rPr b="1" lang="en-US"/>
              <a:t>Zero-Sum and Non-Zero Sum Games:</a:t>
            </a:r>
            <a:r>
              <a:rPr lang="en-US"/>
              <a:t> In non-zero-sum games, there are multiple players and all of them have the option to gain a benefit due to any move by another player. In zero-sum games, however, if one player earns something, the other players are bound to lose a key playoff.</a:t>
            </a:r>
            <a:endParaRPr/>
          </a:p>
          <a:p>
            <a:pPr indent="-285750" lvl="1" marL="742950" rtl="0" algn="l">
              <a:spcBef>
                <a:spcPts val="350"/>
              </a:spcBef>
              <a:spcAft>
                <a:spcPts val="0"/>
              </a:spcAft>
              <a:buClr>
                <a:schemeClr val="dk1"/>
              </a:buClr>
              <a:buSzPct val="100000"/>
              <a:buChar char="–"/>
            </a:pPr>
            <a:r>
              <a:rPr b="1" lang="en-US"/>
              <a:t>Simultaneous and Sequential Games:</a:t>
            </a:r>
            <a:r>
              <a:rPr lang="en-US"/>
              <a:t> Sequential games are the more popular games where every player is aware of the movement of another player. Simultaneous games are more difficult as in them, the players are involved in a concurrent game. BOARD GAMES are the perfect example of sequential games and are also referred to as turn-based or extensive-form games.</a:t>
            </a:r>
            <a:endParaRPr/>
          </a:p>
          <a:p>
            <a:pPr indent="-285750" lvl="1" marL="742950" rtl="0" algn="l">
              <a:spcBef>
                <a:spcPts val="350"/>
              </a:spcBef>
              <a:spcAft>
                <a:spcPts val="0"/>
              </a:spcAft>
              <a:buClr>
                <a:schemeClr val="dk1"/>
              </a:buClr>
              <a:buSzPct val="100000"/>
              <a:buChar char="–"/>
            </a:pPr>
            <a:r>
              <a:rPr b="1" lang="en-US"/>
              <a:t>Imperfect Information and Perfect Information Games:</a:t>
            </a:r>
            <a:r>
              <a:rPr lang="en-US"/>
              <a:t> In a perfect information game, every player is aware of the movement of the other player and is also aware of the various strategies that the other player might be applying to win the ultimate playoff. In imperfect information games, however, no player is aware of what the other is up to. CARDS are an amazing example of Imperfect information games while CHESS is the perfect example of a Perfect Information game.</a:t>
            </a:r>
            <a:endParaRPr/>
          </a:p>
          <a:p>
            <a:pPr indent="-285750" lvl="1" marL="742950" rtl="0" algn="l">
              <a:spcBef>
                <a:spcPts val="350"/>
              </a:spcBef>
              <a:spcAft>
                <a:spcPts val="0"/>
              </a:spcAft>
              <a:buClr>
                <a:schemeClr val="dk1"/>
              </a:buClr>
              <a:buSzPct val="100000"/>
              <a:buChar char="–"/>
            </a:pPr>
            <a:r>
              <a:rPr b="1" lang="en-US"/>
              <a:t>Asymmetric and Symmetric Games:</a:t>
            </a:r>
            <a:r>
              <a:rPr lang="en-US"/>
              <a:t> Asymmetric games are those win in which each player has a different and usually conflicting final goal. Symmetric games are those in which all players have the same ultimate goal but the strategy being used by each is completely different.</a:t>
            </a:r>
            <a:endParaRPr/>
          </a:p>
          <a:p>
            <a:pPr indent="-285750" lvl="1" marL="742950" rtl="0" algn="l">
              <a:spcBef>
                <a:spcPts val="350"/>
              </a:spcBef>
              <a:spcAft>
                <a:spcPts val="0"/>
              </a:spcAft>
              <a:buClr>
                <a:schemeClr val="dk1"/>
              </a:buClr>
              <a:buSzPct val="100000"/>
              <a:buChar char="–"/>
            </a:pPr>
            <a:r>
              <a:rPr b="1" lang="en-US"/>
              <a:t>Co-operative and Non-Co-operative Games:</a:t>
            </a:r>
            <a:r>
              <a:rPr lang="en-US"/>
              <a:t> In non-co-operative games, every player plays for himself while in co-operative games, players form alliances in order to achieve the final goal.</a:t>
            </a:r>
            <a:endParaRPr/>
          </a:p>
          <a:p>
            <a:pPr indent="-174625" lvl="1" marL="742950" rtl="0" algn="l">
              <a:spcBef>
                <a:spcPts val="350"/>
              </a:spcBef>
              <a:spcAft>
                <a:spcPts val="0"/>
              </a:spcAft>
              <a:buClr>
                <a:schemeClr val="dk1"/>
              </a:buClr>
              <a:buSzPct val="100000"/>
              <a:buNone/>
            </a:pPr>
            <a:r>
              <a:t/>
            </a:r>
            <a:endParaRPr/>
          </a:p>
        </p:txBody>
      </p:sp>
      <p:sp>
        <p:nvSpPr>
          <p:cNvPr id="929" name="Google Shape;929;p109"/>
          <p:cNvSpPr txBox="1"/>
          <p:nvPr>
            <p:ph idx="11" type="ftr"/>
          </p:nvPr>
        </p:nvSpPr>
        <p:spPr>
          <a:xfrm>
            <a:off x="971600" y="6356350"/>
            <a:ext cx="691276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https://www.geeksforgeeks.org/game-theory-in-ai/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Uninformed Search methods</a:t>
            </a:r>
            <a:endParaRPr/>
          </a:p>
        </p:txBody>
      </p:sp>
      <p:pic>
        <p:nvPicPr>
          <p:cNvPr id="169" name="Google Shape;169;p11"/>
          <p:cNvPicPr preferRelativeResize="0"/>
          <p:nvPr>
            <p:ph idx="1" type="body"/>
          </p:nvPr>
        </p:nvPicPr>
        <p:blipFill rotWithShape="1">
          <a:blip r:embed="rId3">
            <a:alphaModFix/>
          </a:blip>
          <a:srcRect b="0" l="0" r="0" t="0"/>
          <a:stretch/>
        </p:blipFill>
        <p:spPr>
          <a:xfrm>
            <a:off x="1695624" y="2163413"/>
            <a:ext cx="5797201" cy="3388424"/>
          </a:xfrm>
          <a:prstGeom prst="rect">
            <a:avLst/>
          </a:prstGeom>
          <a:noFill/>
          <a:ln>
            <a:noFill/>
          </a:ln>
        </p:spPr>
      </p:pic>
      <p:sp>
        <p:nvSpPr>
          <p:cNvPr id="170" name="Google Shape;17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 name="Google Shape;171;p11"/>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b="1" lang="en-US"/>
              <a:t>Nash equilibrium:</a:t>
            </a:r>
            <a:br>
              <a:rPr lang="en-US"/>
            </a:br>
            <a:r>
              <a:rPr lang="en-US"/>
              <a:t>Nash equilibrium can be considered the essence of Game Theory. It is basically a state, a point of equilibrium of collaboration of multiple players in a game. Nash Equilibrium guarantees maximum profit to each player.</a:t>
            </a:r>
            <a:br>
              <a:rPr lang="en-US"/>
            </a:br>
            <a:r>
              <a:rPr lang="en-US"/>
              <a:t>Let us try to understand this with the help of Generative Adversarial Networks (GANs).</a:t>
            </a:r>
            <a:endParaRPr/>
          </a:p>
          <a:p>
            <a:pPr indent="-342900" lvl="0" marL="342900" rtl="0" algn="l">
              <a:spcBef>
                <a:spcPts val="496"/>
              </a:spcBef>
              <a:spcAft>
                <a:spcPts val="0"/>
              </a:spcAft>
              <a:buClr>
                <a:schemeClr val="dk1"/>
              </a:buClr>
              <a:buSzPct val="100000"/>
              <a:buChar char="•"/>
            </a:pPr>
            <a:r>
              <a:rPr lang="en-US"/>
              <a:t>What is GAN?</a:t>
            </a:r>
            <a:endParaRPr/>
          </a:p>
          <a:p>
            <a:pPr indent="-285750" lvl="1" marL="742950" rtl="0" algn="l">
              <a:spcBef>
                <a:spcPts val="434"/>
              </a:spcBef>
              <a:spcAft>
                <a:spcPts val="0"/>
              </a:spcAft>
              <a:buClr>
                <a:schemeClr val="dk1"/>
              </a:buClr>
              <a:buSzPct val="100000"/>
              <a:buChar char="–"/>
            </a:pPr>
            <a:r>
              <a:rPr lang="en-US"/>
              <a:t>It is a combination of two neural networks: the Discriminator and the Generator. The Generator Neural Network is fed input images which it analyzes and then produces new sample images, which are made to represent the actual input images as close as possible</a:t>
            </a:r>
            <a:endParaRPr/>
          </a:p>
        </p:txBody>
      </p:sp>
      <p:sp>
        <p:nvSpPr>
          <p:cNvPr id="935" name="Google Shape;935;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Game theory problems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1"/>
          <p:cNvSpPr txBox="1"/>
          <p:nvPr>
            <p:ph type="title"/>
          </p:nvPr>
        </p:nvSpPr>
        <p:spPr>
          <a:xfrm>
            <a:off x="457200" y="-27384"/>
            <a:ext cx="8229600" cy="93610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GAN</a:t>
            </a:r>
            <a:endParaRPr/>
          </a:p>
        </p:txBody>
      </p:sp>
      <p:sp>
        <p:nvSpPr>
          <p:cNvPr id="941" name="Google Shape;941;p111"/>
          <p:cNvSpPr txBox="1"/>
          <p:nvPr>
            <p:ph idx="1" type="body"/>
          </p:nvPr>
        </p:nvSpPr>
        <p:spPr>
          <a:xfrm>
            <a:off x="457200" y="980728"/>
            <a:ext cx="8229600" cy="5544616"/>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Once the images have been produced, they are sent to the Discriminator Neural Network. This neural network judges the images sent to it and classifies them as generated images and actual input images. If the image is classified as the original image, the DNN changes its parameters of judging.</a:t>
            </a:r>
            <a:endParaRPr/>
          </a:p>
          <a:p>
            <a:pPr indent="-342900" lvl="0" marL="342900" rtl="0" algn="l">
              <a:spcBef>
                <a:spcPts val="448"/>
              </a:spcBef>
              <a:spcAft>
                <a:spcPts val="0"/>
              </a:spcAft>
              <a:buClr>
                <a:schemeClr val="dk1"/>
              </a:buClr>
              <a:buSzPct val="100000"/>
              <a:buChar char="•"/>
            </a:pPr>
            <a:r>
              <a:rPr lang="en-US"/>
              <a:t> If the image is classified as a generated image, the image is rejected and returned to the GNN. The GNN then alters its parameters in order to improve the quality of the image produced.</a:t>
            </a:r>
            <a:endParaRPr/>
          </a:p>
          <a:p>
            <a:pPr indent="-342900" lvl="0" marL="342900" rtl="0" algn="l">
              <a:spcBef>
                <a:spcPts val="448"/>
              </a:spcBef>
              <a:spcAft>
                <a:spcPts val="0"/>
              </a:spcAft>
              <a:buClr>
                <a:schemeClr val="dk1"/>
              </a:buClr>
              <a:buSzPct val="100000"/>
              <a:buChar char="•"/>
            </a:pPr>
            <a:r>
              <a:rPr lang="en-US"/>
              <a:t>This is a competitive process which goes on until both neural networks do not require to make any changes in their parameters and there can be no further improvement in both neural networks. This state of no further improvement is known as NASH EQUILIBRIUM.</a:t>
            </a:r>
            <a:endParaRPr/>
          </a:p>
          <a:p>
            <a:pPr indent="-342900" lvl="0" marL="342900" rtl="0" algn="l">
              <a:spcBef>
                <a:spcPts val="448"/>
              </a:spcBef>
              <a:spcAft>
                <a:spcPts val="0"/>
              </a:spcAft>
              <a:buClr>
                <a:schemeClr val="dk1"/>
              </a:buClr>
              <a:buSzPct val="100000"/>
              <a:buChar char="•"/>
            </a:pPr>
            <a:r>
              <a:rPr lang="en-US"/>
              <a:t> In other words, GAN is a 2-player competitive game where both players are continuously optimizing themselves to find a Nash Equilibrium.</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12"/>
          <p:cNvSpPr txBox="1"/>
          <p:nvPr>
            <p:ph type="title"/>
          </p:nvPr>
        </p:nvSpPr>
        <p:spPr>
          <a:xfrm>
            <a:off x="457200" y="44624"/>
            <a:ext cx="8229600" cy="86409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GAN</a:t>
            </a:r>
            <a:endParaRPr/>
          </a:p>
        </p:txBody>
      </p:sp>
      <p:sp>
        <p:nvSpPr>
          <p:cNvPr id="947" name="Google Shape;947;p1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fontScale="62500" lnSpcReduction="20000"/>
          </a:bodyPr>
          <a:lstStyle/>
          <a:p>
            <a:pPr indent="-231775" lvl="0" marL="342900" rtl="0" algn="l">
              <a:spcBef>
                <a:spcPts val="0"/>
              </a:spcBef>
              <a:spcAft>
                <a:spcPts val="0"/>
              </a:spcAft>
              <a:buClr>
                <a:schemeClr val="dk1"/>
              </a:buClr>
              <a:buSzPct val="100000"/>
              <a:buNone/>
            </a:pPr>
            <a:r>
              <a:t/>
            </a:r>
            <a:endParaRPr/>
          </a:p>
        </p:txBody>
      </p:sp>
      <p:sp>
        <p:nvSpPr>
          <p:cNvPr id="948" name="Google Shape;948;p112"/>
          <p:cNvSpPr txBox="1"/>
          <p:nvPr>
            <p:ph idx="2" type="body"/>
          </p:nvPr>
        </p:nvSpPr>
        <p:spPr>
          <a:xfrm>
            <a:off x="4648200" y="1124744"/>
            <a:ext cx="4316288" cy="5544616"/>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spcBef>
                <a:spcPts val="0"/>
              </a:spcBef>
              <a:spcAft>
                <a:spcPts val="0"/>
              </a:spcAft>
              <a:buClr>
                <a:schemeClr val="dk1"/>
              </a:buClr>
              <a:buSzPct val="100000"/>
              <a:buNone/>
            </a:pPr>
            <a:r>
              <a:rPr b="1" lang="en-US"/>
              <a:t>Where is GAME THEORY now?</a:t>
            </a:r>
            <a:endParaRPr/>
          </a:p>
          <a:p>
            <a:pPr indent="-342900" lvl="0" marL="342900" rtl="0" algn="just">
              <a:spcBef>
                <a:spcPts val="350"/>
              </a:spcBef>
              <a:spcAft>
                <a:spcPts val="0"/>
              </a:spcAft>
              <a:buClr>
                <a:schemeClr val="dk1"/>
              </a:buClr>
              <a:buSzPct val="100000"/>
              <a:buChar char="•"/>
            </a:pPr>
            <a:r>
              <a:rPr lang="en-US"/>
              <a:t>Game Theory is increasingly becoming a part of the real-world in its various applications in areas like public health services, public safety, and wildlife. </a:t>
            </a:r>
            <a:endParaRPr/>
          </a:p>
          <a:p>
            <a:pPr indent="-342900" lvl="0" marL="342900" rtl="0" algn="just">
              <a:spcBef>
                <a:spcPts val="350"/>
              </a:spcBef>
              <a:spcAft>
                <a:spcPts val="0"/>
              </a:spcAft>
              <a:buClr>
                <a:schemeClr val="dk1"/>
              </a:buClr>
              <a:buSzPct val="100000"/>
              <a:buChar char="•"/>
            </a:pPr>
            <a:r>
              <a:rPr lang="en-US"/>
              <a:t>Currently, game theory is being used in adversary training in GANs, multi-agent systems, and imitation and reinforcement learning. In the case of perfect information and symmetric games, many Machine Learning and Deep Learning techniques are applicable. </a:t>
            </a:r>
            <a:endParaRPr/>
          </a:p>
          <a:p>
            <a:pPr indent="-342900" lvl="0" marL="342900" rtl="0" algn="just">
              <a:spcBef>
                <a:spcPts val="350"/>
              </a:spcBef>
              <a:spcAft>
                <a:spcPts val="0"/>
              </a:spcAft>
              <a:buClr>
                <a:schemeClr val="dk1"/>
              </a:buClr>
              <a:buSzPct val="100000"/>
              <a:buChar char="•"/>
            </a:pPr>
            <a:r>
              <a:rPr lang="en-US"/>
              <a:t>The real challenge lies in the development of techniques to handle incomplete information games, such as Poker. </a:t>
            </a:r>
            <a:endParaRPr/>
          </a:p>
          <a:p>
            <a:pPr indent="-342900" lvl="0" marL="342900" rtl="0" algn="just">
              <a:spcBef>
                <a:spcPts val="350"/>
              </a:spcBef>
              <a:spcAft>
                <a:spcPts val="0"/>
              </a:spcAft>
              <a:buClr>
                <a:schemeClr val="dk1"/>
              </a:buClr>
              <a:buSzPct val="100000"/>
              <a:buChar char="•"/>
            </a:pPr>
            <a:r>
              <a:rPr lang="en-US"/>
              <a:t>The complexity of the game lies in the fact that there are too many combinations of cards and the uncertainty of the cards being held by the various players.</a:t>
            </a:r>
            <a:endParaRPr/>
          </a:p>
        </p:txBody>
      </p:sp>
      <p:pic>
        <p:nvPicPr>
          <p:cNvPr id="949" name="Google Shape;949;p112"/>
          <p:cNvPicPr preferRelativeResize="0"/>
          <p:nvPr/>
        </p:nvPicPr>
        <p:blipFill rotWithShape="1">
          <a:blip r:embed="rId3">
            <a:alphaModFix/>
          </a:blip>
          <a:srcRect b="0" l="0" r="0" t="0"/>
          <a:stretch/>
        </p:blipFill>
        <p:spPr>
          <a:xfrm>
            <a:off x="417190" y="1196752"/>
            <a:ext cx="4010794" cy="546791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S13- Game theory problems</a:t>
            </a:r>
            <a:endParaRPr/>
          </a:p>
        </p:txBody>
      </p:sp>
      <p:sp>
        <p:nvSpPr>
          <p:cNvPr id="955" name="Google Shape;955;p1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Prisoner’s Dilemma. </a:t>
            </a:r>
            <a:endParaRPr/>
          </a:p>
          <a:p>
            <a:pPr indent="-342900" lvl="0" marL="342900" rtl="0" algn="l">
              <a:spcBef>
                <a:spcPts val="640"/>
              </a:spcBef>
              <a:spcAft>
                <a:spcPts val="0"/>
              </a:spcAft>
              <a:buClr>
                <a:schemeClr val="dk1"/>
              </a:buClr>
              <a:buSzPts val="3200"/>
              <a:buChar char="•"/>
            </a:pPr>
            <a:r>
              <a:rPr lang="en-US"/>
              <a:t>Closed-bag exchange Game, </a:t>
            </a:r>
            <a:endParaRPr/>
          </a:p>
          <a:p>
            <a:pPr indent="-342900" lvl="0" marL="342900" rtl="0" algn="l">
              <a:spcBef>
                <a:spcPts val="640"/>
              </a:spcBef>
              <a:spcAft>
                <a:spcPts val="0"/>
              </a:spcAft>
              <a:buClr>
                <a:schemeClr val="dk1"/>
              </a:buClr>
              <a:buSzPts val="3200"/>
              <a:buChar char="•"/>
            </a:pPr>
            <a:r>
              <a:rPr lang="en-US"/>
              <a:t>The Friend or Foe Game, and </a:t>
            </a:r>
            <a:endParaRPr/>
          </a:p>
          <a:p>
            <a:pPr indent="-342900" lvl="0" marL="342900" rtl="0" algn="l">
              <a:spcBef>
                <a:spcPts val="640"/>
              </a:spcBef>
              <a:spcAft>
                <a:spcPts val="0"/>
              </a:spcAft>
              <a:buClr>
                <a:schemeClr val="dk1"/>
              </a:buClr>
              <a:buSzPts val="3200"/>
              <a:buChar char="•"/>
            </a:pPr>
            <a:r>
              <a:rPr lang="en-US"/>
              <a:t>The iterated Snowdrift Game.</a:t>
            </a:r>
            <a:endParaRPr/>
          </a:p>
        </p:txBody>
      </p:sp>
      <p:sp>
        <p:nvSpPr>
          <p:cNvPr id="956" name="Google Shape;956;p113"/>
          <p:cNvSpPr txBox="1"/>
          <p:nvPr>
            <p:ph idx="11" type="ftr"/>
          </p:nvPr>
        </p:nvSpPr>
        <p:spPr>
          <a:xfrm>
            <a:off x="971600" y="6356350"/>
            <a:ext cx="691276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https://www.geeksforgeeks.org/game-theory-in-ai/</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4"/>
          <p:cNvSpPr txBox="1"/>
          <p:nvPr>
            <p:ph type="title"/>
          </p:nvPr>
        </p:nvSpPr>
        <p:spPr>
          <a:xfrm>
            <a:off x="822960" y="914400"/>
            <a:ext cx="7543800" cy="82296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u="sng"/>
              <a:t>References</a:t>
            </a:r>
            <a:endParaRPr b="1" u="sng"/>
          </a:p>
        </p:txBody>
      </p:sp>
      <p:sp>
        <p:nvSpPr>
          <p:cNvPr id="962" name="Google Shape;962;p1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1. Parag Kulkarni, Prachi Joshi, “Artificial Intelligence –Building Intelligent Systems ”PHI learning private Ltd, 2015 </a:t>
            </a:r>
            <a:endParaRPr/>
          </a:p>
          <a:p>
            <a:pPr indent="-342900" lvl="0" marL="342900" rtl="0" algn="l">
              <a:spcBef>
                <a:spcPts val="448"/>
              </a:spcBef>
              <a:spcAft>
                <a:spcPts val="0"/>
              </a:spcAft>
              <a:buClr>
                <a:schemeClr val="dk1"/>
              </a:buClr>
              <a:buSzPct val="100000"/>
              <a:buChar char="•"/>
            </a:pPr>
            <a:r>
              <a:rPr lang="en-US"/>
              <a:t>2.Kevin Night and Elaine Rich, Nair B., “Artificial Intelligence (SIE)”, Mc Graw Hill- 2008. </a:t>
            </a:r>
            <a:endParaRPr/>
          </a:p>
          <a:p>
            <a:pPr indent="-342900" lvl="0" marL="342900" rtl="0" algn="l">
              <a:spcBef>
                <a:spcPts val="448"/>
              </a:spcBef>
              <a:spcAft>
                <a:spcPts val="0"/>
              </a:spcAft>
              <a:buClr>
                <a:schemeClr val="dk1"/>
              </a:buClr>
              <a:buSzPct val="100000"/>
              <a:buChar char="•"/>
            </a:pPr>
            <a:r>
              <a:rPr lang="en-US"/>
              <a:t>3.Stuart Russel and Peter Norvig “AI – A Modern Approach”, 2nd Edition, Pearson Education 2007</a:t>
            </a:r>
            <a:endParaRPr/>
          </a:p>
          <a:p>
            <a:pPr indent="-342900" lvl="0" marL="342900" rtl="0" algn="l">
              <a:spcBef>
                <a:spcPts val="448"/>
              </a:spcBef>
              <a:spcAft>
                <a:spcPts val="0"/>
              </a:spcAft>
              <a:buClr>
                <a:schemeClr val="dk1"/>
              </a:buClr>
              <a:buSzPct val="100000"/>
              <a:buChar char="•"/>
            </a:pPr>
            <a:r>
              <a:rPr lang="en-US"/>
              <a:t>4. </a:t>
            </a:r>
            <a:r>
              <a:rPr lang="en-US" u="sng">
                <a:solidFill>
                  <a:schemeClr val="hlink"/>
                </a:solidFill>
                <a:hlinkClick r:id="rId3"/>
              </a:rPr>
              <a:t>www.javatpoint.com</a:t>
            </a:r>
            <a:endParaRPr/>
          </a:p>
          <a:p>
            <a:pPr indent="-342900" lvl="0" marL="342900" rtl="0" algn="l">
              <a:spcBef>
                <a:spcPts val="448"/>
              </a:spcBef>
              <a:spcAft>
                <a:spcPts val="0"/>
              </a:spcAft>
              <a:buClr>
                <a:schemeClr val="dk1"/>
              </a:buClr>
              <a:buSzPct val="100000"/>
              <a:buChar char="•"/>
            </a:pPr>
            <a:r>
              <a:rPr lang="en-US"/>
              <a:t>5. </a:t>
            </a:r>
            <a:r>
              <a:rPr lang="en-US" u="sng"/>
              <a:t>www.geeksforgeeks.org</a:t>
            </a:r>
            <a:endParaRPr>
              <a:solidFill>
                <a:schemeClr val="dk1"/>
              </a:solidFill>
            </a:endParaRPr>
          </a:p>
          <a:p>
            <a:pPr indent="-342900" lvl="0" marL="342900" rtl="0" algn="l">
              <a:spcBef>
                <a:spcPts val="448"/>
              </a:spcBef>
              <a:spcAft>
                <a:spcPts val="0"/>
              </a:spcAft>
              <a:buClr>
                <a:schemeClr val="dk1"/>
              </a:buClr>
              <a:buSzPct val="100000"/>
              <a:buChar char="•"/>
            </a:pPr>
            <a:r>
              <a:rPr lang="en-US">
                <a:solidFill>
                  <a:schemeClr val="dk1"/>
                </a:solidFill>
              </a:rPr>
              <a:t>6.</a:t>
            </a:r>
            <a:r>
              <a:rPr lang="en-US" u="sng">
                <a:solidFill>
                  <a:schemeClr val="dk1"/>
                </a:solidFill>
                <a:hlinkClick r:id="rId4">
                  <a:extLst>
                    <a:ext uri="{A12FA001-AC4F-418D-AE19-62706E023703}">
                      <ahyp:hlinkClr val="tx"/>
                    </a:ext>
                  </a:extLst>
                </a:hlinkClick>
              </a:rPr>
              <a:t>www.</a:t>
            </a:r>
            <a:r>
              <a:rPr lang="en-US" u="sng">
                <a:solidFill>
                  <a:schemeClr val="hlink"/>
                </a:solidFill>
                <a:hlinkClick r:id="rId5"/>
              </a:rPr>
              <a:t>mygreatlearning.com</a:t>
            </a:r>
            <a:endParaRPr u="sng">
              <a:solidFill>
                <a:schemeClr val="hlink"/>
              </a:solidFill>
              <a:hlinkClick r:id="rId6"/>
            </a:endParaRPr>
          </a:p>
          <a:p>
            <a:pPr indent="-342900" lvl="0" marL="342900" rtl="0" algn="l">
              <a:spcBef>
                <a:spcPts val="448"/>
              </a:spcBef>
              <a:spcAft>
                <a:spcPts val="0"/>
              </a:spcAft>
              <a:buClr>
                <a:schemeClr val="dk1"/>
              </a:buClr>
              <a:buSzPct val="100000"/>
              <a:buChar char="•"/>
            </a:pPr>
            <a:r>
              <a:rPr lang="en-US">
                <a:solidFill>
                  <a:schemeClr val="dk1"/>
                </a:solidFill>
              </a:rPr>
              <a:t>7. </a:t>
            </a:r>
            <a:r>
              <a:rPr lang="en-US" u="sng">
                <a:solidFill>
                  <a:schemeClr val="hlink"/>
                </a:solidFill>
                <a:hlinkClick r:id="rId7"/>
              </a:rPr>
              <a:t>www.tutorialspoint.com</a:t>
            </a:r>
            <a:endParaRPr u="sng">
              <a:solidFill>
                <a:schemeClr val="hlink"/>
              </a:solidFill>
              <a:hlinkClick r:id="rId8"/>
            </a:endParaRPr>
          </a:p>
          <a:p>
            <a:pPr indent="-200660" lvl="0" marL="342900" rtl="0" algn="l">
              <a:spcBef>
                <a:spcPts val="448"/>
              </a:spcBef>
              <a:spcAft>
                <a:spcPts val="0"/>
              </a:spcAft>
              <a:buClr>
                <a:schemeClr val="dk1"/>
              </a:buClr>
              <a:buSzPct val="100000"/>
              <a:buNone/>
            </a:pPr>
            <a:r>
              <a:t/>
            </a:r>
            <a:endParaRPr>
              <a:solidFill>
                <a:schemeClr val="dk1"/>
              </a:solidFill>
            </a:endParaRPr>
          </a:p>
          <a:p>
            <a:pPr indent="0" lvl="0" marL="0" rtl="0" algn="l">
              <a:spcBef>
                <a:spcPts val="448"/>
              </a:spcBef>
              <a:spcAft>
                <a:spcPts val="0"/>
              </a:spcAft>
              <a:buClr>
                <a:schemeClr val="dk1"/>
              </a:buClr>
              <a:buSzPct val="100000"/>
              <a:buNone/>
            </a:pPr>
            <a:br>
              <a:rPr lang="en-US"/>
            </a:br>
            <a:endParaRPr/>
          </a:p>
        </p:txBody>
      </p:sp>
      <p:sp>
        <p:nvSpPr>
          <p:cNvPr id="963" name="Google Shape;963;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2"/>
          <p:cNvSpPr txBox="1"/>
          <p:nvPr>
            <p:ph type="title"/>
          </p:nvPr>
        </p:nvSpPr>
        <p:spPr>
          <a:xfrm>
            <a:off x="914400" y="1524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a:t>
            </a:r>
            <a:endParaRPr/>
          </a:p>
        </p:txBody>
      </p:sp>
      <p:sp>
        <p:nvSpPr>
          <p:cNvPr id="177" name="Google Shape;177;p12"/>
          <p:cNvSpPr txBox="1"/>
          <p:nvPr>
            <p:ph idx="1" type="body"/>
          </p:nvPr>
        </p:nvSpPr>
        <p:spPr>
          <a:xfrm>
            <a:off x="304800" y="1676399"/>
            <a:ext cx="8229600" cy="4876801"/>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400"/>
              <a:buChar char="•"/>
            </a:pPr>
            <a:r>
              <a:rPr lang="en-US" sz="2400"/>
              <a:t>Breadth-first search is the most common search strategy for traversing a tree or graph. This algorithm searches breadthwise in a tree or graph, so it is called breadth-first search.</a:t>
            </a:r>
            <a:endParaRPr/>
          </a:p>
          <a:p>
            <a:pPr indent="-342900" lvl="0" marL="342900" rtl="0" algn="just">
              <a:spcBef>
                <a:spcPts val="480"/>
              </a:spcBef>
              <a:spcAft>
                <a:spcPts val="0"/>
              </a:spcAft>
              <a:buClr>
                <a:schemeClr val="dk1"/>
              </a:buClr>
              <a:buSzPts val="2400"/>
              <a:buChar char="•"/>
            </a:pPr>
            <a:r>
              <a:rPr lang="en-US" sz="2400"/>
              <a:t>BFS algorithm starts searching from the root node of the tree and expands all successor node at the current level before moving to nodes of next level.</a:t>
            </a:r>
            <a:endParaRPr/>
          </a:p>
          <a:p>
            <a:pPr indent="-342900" lvl="0" marL="342900" rtl="0" algn="just">
              <a:spcBef>
                <a:spcPts val="480"/>
              </a:spcBef>
              <a:spcAft>
                <a:spcPts val="0"/>
              </a:spcAft>
              <a:buClr>
                <a:schemeClr val="dk1"/>
              </a:buClr>
              <a:buSzPts val="2400"/>
              <a:buChar char="•"/>
            </a:pPr>
            <a:r>
              <a:rPr lang="en-US" sz="2400"/>
              <a:t>The breadth-first search algorithm is an example of a general-graph search algorithm.</a:t>
            </a:r>
            <a:endParaRPr/>
          </a:p>
          <a:p>
            <a:pPr indent="-342900" lvl="0" marL="342900" rtl="0" algn="just">
              <a:spcBef>
                <a:spcPts val="480"/>
              </a:spcBef>
              <a:spcAft>
                <a:spcPts val="0"/>
              </a:spcAft>
              <a:buClr>
                <a:schemeClr val="dk1"/>
              </a:buClr>
              <a:buSzPts val="2400"/>
              <a:buChar char="•"/>
            </a:pPr>
            <a:r>
              <a:rPr lang="en-US" sz="2400"/>
              <a:t>Breadth-first search implemented using FIFO queue data structure.</a:t>
            </a:r>
            <a:endParaRPr/>
          </a:p>
          <a:p>
            <a:pPr indent="-190500" lvl="0" marL="342900" rtl="0" algn="l">
              <a:spcBef>
                <a:spcPts val="480"/>
              </a:spcBef>
              <a:spcAft>
                <a:spcPts val="0"/>
              </a:spcAft>
              <a:buClr>
                <a:schemeClr val="dk1"/>
              </a:buClr>
              <a:buSzPts val="2400"/>
              <a:buNone/>
            </a:pPr>
            <a:r>
              <a:t/>
            </a:r>
            <a:endParaRPr sz="2400"/>
          </a:p>
        </p:txBody>
      </p:sp>
      <p:sp>
        <p:nvSpPr>
          <p:cNvPr id="178" name="Google Shape;17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9" name="Google Shape;179;p12"/>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Example</a:t>
            </a:r>
            <a:endParaRPr/>
          </a:p>
        </p:txBody>
      </p:sp>
      <p:pic>
        <p:nvPicPr>
          <p:cNvPr id="185" name="Google Shape;185;p13"/>
          <p:cNvPicPr preferRelativeResize="0"/>
          <p:nvPr>
            <p:ph idx="1" type="body"/>
          </p:nvPr>
        </p:nvPicPr>
        <p:blipFill rotWithShape="1">
          <a:blip r:embed="rId3">
            <a:alphaModFix/>
          </a:blip>
          <a:srcRect b="0" l="0" r="0" t="0"/>
          <a:stretch/>
        </p:blipFill>
        <p:spPr>
          <a:xfrm>
            <a:off x="1998662" y="1962150"/>
            <a:ext cx="5191125" cy="3790950"/>
          </a:xfrm>
          <a:prstGeom prst="rect">
            <a:avLst/>
          </a:prstGeom>
          <a:noFill/>
          <a:ln>
            <a:noFill/>
          </a:ln>
        </p:spPr>
      </p:pic>
      <p:sp>
        <p:nvSpPr>
          <p:cNvPr id="186" name="Google Shape;18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7" name="Google Shape;187;p13"/>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type="title"/>
          </p:nvPr>
        </p:nvSpPr>
        <p:spPr>
          <a:xfrm>
            <a:off x="990600" y="274638"/>
            <a:ext cx="8229600" cy="7921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Algorithm</a:t>
            </a:r>
            <a:endParaRPr/>
          </a:p>
        </p:txBody>
      </p:sp>
      <p:sp>
        <p:nvSpPr>
          <p:cNvPr id="193" name="Google Shape;19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 name="Google Shape;194;p14"/>
          <p:cNvPicPr preferRelativeResize="0"/>
          <p:nvPr/>
        </p:nvPicPr>
        <p:blipFill rotWithShape="1">
          <a:blip r:embed="rId3">
            <a:alphaModFix/>
          </a:blip>
          <a:srcRect b="0" l="0" r="0" t="0"/>
          <a:stretch/>
        </p:blipFill>
        <p:spPr>
          <a:xfrm>
            <a:off x="228600" y="1295400"/>
            <a:ext cx="8762999" cy="4876800"/>
          </a:xfrm>
          <a:prstGeom prst="rect">
            <a:avLst/>
          </a:prstGeom>
          <a:noFill/>
          <a:ln>
            <a:noFill/>
          </a:ln>
        </p:spPr>
      </p:pic>
      <p:pic>
        <p:nvPicPr>
          <p:cNvPr id="195" name="Google Shape;195;p14"/>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Child Node</a:t>
            </a:r>
            <a:endParaRPr/>
          </a:p>
        </p:txBody>
      </p:sp>
      <p:sp>
        <p:nvSpPr>
          <p:cNvPr id="201" name="Google Shape;20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admin\Desktop\child.JPG" id="202" name="Google Shape;202;p15"/>
          <p:cNvPicPr preferRelativeResize="0"/>
          <p:nvPr/>
        </p:nvPicPr>
        <p:blipFill rotWithShape="1">
          <a:blip r:embed="rId3">
            <a:alphaModFix/>
          </a:blip>
          <a:srcRect b="0" l="0" r="0" t="0"/>
          <a:stretch/>
        </p:blipFill>
        <p:spPr>
          <a:xfrm>
            <a:off x="685800" y="2209800"/>
            <a:ext cx="7696200" cy="3505200"/>
          </a:xfrm>
          <a:prstGeom prst="rect">
            <a:avLst/>
          </a:prstGeom>
          <a:noFill/>
          <a:ln>
            <a:noFill/>
          </a:ln>
        </p:spPr>
      </p:pic>
      <p:pic>
        <p:nvPicPr>
          <p:cNvPr id="203" name="Google Shape;203;p15"/>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Working</a:t>
            </a:r>
            <a:endParaRPr/>
          </a:p>
        </p:txBody>
      </p:sp>
      <p:pic>
        <p:nvPicPr>
          <p:cNvPr id="209" name="Google Shape;209;p16"/>
          <p:cNvPicPr preferRelativeResize="0"/>
          <p:nvPr>
            <p:ph idx="1" type="body"/>
          </p:nvPr>
        </p:nvPicPr>
        <p:blipFill rotWithShape="1">
          <a:blip r:embed="rId3">
            <a:alphaModFix/>
          </a:blip>
          <a:srcRect b="0" l="0" r="0" t="0"/>
          <a:stretch/>
        </p:blipFill>
        <p:spPr>
          <a:xfrm>
            <a:off x="2008187" y="2647950"/>
            <a:ext cx="5172075" cy="2419350"/>
          </a:xfrm>
          <a:prstGeom prst="rect">
            <a:avLst/>
          </a:prstGeom>
          <a:noFill/>
          <a:ln>
            <a:noFill/>
          </a:ln>
        </p:spPr>
      </p:pic>
      <p:sp>
        <p:nvSpPr>
          <p:cNvPr id="210" name="Google Shape;2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1" name="Google Shape;211;p16"/>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Implementation</a:t>
            </a:r>
            <a:endParaRPr/>
          </a:p>
        </p:txBody>
      </p:sp>
      <p:pic>
        <p:nvPicPr>
          <p:cNvPr id="217" name="Google Shape;217;p17"/>
          <p:cNvPicPr preferRelativeResize="0"/>
          <p:nvPr>
            <p:ph idx="1" type="body"/>
          </p:nvPr>
        </p:nvPicPr>
        <p:blipFill rotWithShape="1">
          <a:blip r:embed="rId3">
            <a:alphaModFix/>
          </a:blip>
          <a:srcRect b="0" l="0" r="0" t="0"/>
          <a:stretch/>
        </p:blipFill>
        <p:spPr>
          <a:xfrm>
            <a:off x="899801" y="1846263"/>
            <a:ext cx="7388848" cy="4022725"/>
          </a:xfrm>
          <a:prstGeom prst="rect">
            <a:avLst/>
          </a:prstGeom>
          <a:noFill/>
          <a:ln>
            <a:noFill/>
          </a:ln>
        </p:spPr>
      </p:pic>
      <p:sp>
        <p:nvSpPr>
          <p:cNvPr id="218" name="Google Shape;21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9" name="Google Shape;219;p17"/>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Implementation</a:t>
            </a:r>
            <a:endParaRPr/>
          </a:p>
        </p:txBody>
      </p:sp>
      <p:pic>
        <p:nvPicPr>
          <p:cNvPr id="225" name="Google Shape;225;p18"/>
          <p:cNvPicPr preferRelativeResize="0"/>
          <p:nvPr>
            <p:ph idx="1" type="body"/>
          </p:nvPr>
        </p:nvPicPr>
        <p:blipFill rotWithShape="1">
          <a:blip r:embed="rId3">
            <a:alphaModFix/>
          </a:blip>
          <a:srcRect b="0" l="0" r="0" t="0"/>
          <a:stretch/>
        </p:blipFill>
        <p:spPr>
          <a:xfrm>
            <a:off x="822325" y="1956958"/>
            <a:ext cx="7543800" cy="3801335"/>
          </a:xfrm>
          <a:prstGeom prst="rect">
            <a:avLst/>
          </a:prstGeom>
          <a:noFill/>
          <a:ln>
            <a:noFill/>
          </a:ln>
        </p:spPr>
      </p:pic>
      <p:sp>
        <p:nvSpPr>
          <p:cNvPr id="226" name="Google Shape;2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7" name="Google Shape;227;p18"/>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Time and Space</a:t>
            </a:r>
            <a:endParaRPr/>
          </a:p>
        </p:txBody>
      </p:sp>
      <p:sp>
        <p:nvSpPr>
          <p:cNvPr id="233" name="Google Shape;233;p19"/>
          <p:cNvSpPr txBox="1"/>
          <p:nvPr>
            <p:ph idx="1" type="body"/>
          </p:nvPr>
        </p:nvSpPr>
        <p:spPr>
          <a:xfrm>
            <a:off x="457200" y="2142068"/>
            <a:ext cx="8305800" cy="4258732"/>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just">
              <a:spcBef>
                <a:spcPts val="0"/>
              </a:spcBef>
              <a:spcAft>
                <a:spcPts val="0"/>
              </a:spcAft>
              <a:buClr>
                <a:schemeClr val="dk1"/>
              </a:buClr>
              <a:buSzPct val="100000"/>
              <a:buChar char="•"/>
            </a:pPr>
            <a:r>
              <a:rPr b="1" lang="en-US" u="sng"/>
              <a:t>Time Complexity</a:t>
            </a:r>
            <a:r>
              <a:rPr b="1" lang="en-US"/>
              <a:t>:</a:t>
            </a:r>
            <a:r>
              <a:rPr lang="en-US"/>
              <a:t> Time Complexity of BFS algorithm can be obtained by the number of nodes traversed in BFS until the shallowest Node. Where the d= depth of shallowest solution and b is a node at every state.</a:t>
            </a:r>
            <a:endParaRPr/>
          </a:p>
          <a:p>
            <a:pPr indent="-342900" lvl="0" marL="342900" rtl="0" algn="just">
              <a:spcBef>
                <a:spcPts val="496"/>
              </a:spcBef>
              <a:spcAft>
                <a:spcPts val="0"/>
              </a:spcAft>
              <a:buClr>
                <a:schemeClr val="dk1"/>
              </a:buClr>
              <a:buSzPct val="100000"/>
              <a:buChar char="•"/>
            </a:pPr>
            <a:r>
              <a:rPr b="1" lang="en-US"/>
              <a:t>T (b) = 1+b</a:t>
            </a:r>
            <a:r>
              <a:rPr b="1" baseline="30000" lang="en-US"/>
              <a:t>2</a:t>
            </a:r>
            <a:r>
              <a:rPr b="1" lang="en-US"/>
              <a:t>+b</a:t>
            </a:r>
            <a:r>
              <a:rPr b="1" baseline="30000" lang="en-US"/>
              <a:t>3</a:t>
            </a:r>
            <a:r>
              <a:rPr b="1" lang="en-US"/>
              <a:t>+.......+ b</a:t>
            </a:r>
            <a:r>
              <a:rPr b="1" baseline="30000" lang="en-US"/>
              <a:t>d</a:t>
            </a:r>
            <a:r>
              <a:rPr b="1" lang="en-US"/>
              <a:t>= O (b</a:t>
            </a:r>
            <a:r>
              <a:rPr b="1" baseline="30000" lang="en-US"/>
              <a:t>d</a:t>
            </a:r>
            <a:r>
              <a:rPr b="1" lang="en-US"/>
              <a:t>)</a:t>
            </a:r>
            <a:endParaRPr/>
          </a:p>
          <a:p>
            <a:pPr indent="-342900" lvl="0" marL="342900" rtl="0" algn="just">
              <a:spcBef>
                <a:spcPts val="496"/>
              </a:spcBef>
              <a:spcAft>
                <a:spcPts val="0"/>
              </a:spcAft>
              <a:buClr>
                <a:schemeClr val="dk1"/>
              </a:buClr>
              <a:buSzPct val="100000"/>
              <a:buChar char="•"/>
            </a:pPr>
            <a:r>
              <a:rPr b="1" lang="en-US"/>
              <a:t>Space Complexity:</a:t>
            </a:r>
            <a:r>
              <a:rPr lang="en-US"/>
              <a:t> Space complexity of BFS algorithm is given by the Memory size of frontier which is O(b</a:t>
            </a:r>
            <a:r>
              <a:rPr baseline="30000" lang="en-US"/>
              <a:t>d</a:t>
            </a:r>
            <a:r>
              <a:rPr lang="en-US"/>
              <a:t>).</a:t>
            </a:r>
            <a:endParaRPr/>
          </a:p>
          <a:p>
            <a:pPr indent="-342900" lvl="0" marL="342900" rtl="0" algn="just">
              <a:spcBef>
                <a:spcPts val="496"/>
              </a:spcBef>
              <a:spcAft>
                <a:spcPts val="0"/>
              </a:spcAft>
              <a:buClr>
                <a:schemeClr val="dk1"/>
              </a:buClr>
              <a:buSzPct val="100000"/>
              <a:buChar char="•"/>
            </a:pPr>
            <a:r>
              <a:rPr b="1" lang="en-US"/>
              <a:t>Completeness:</a:t>
            </a:r>
            <a:r>
              <a:rPr lang="en-US"/>
              <a:t> BFS is complete, which means if the shallowest goal node is at some finite depth, then BFS will find a solution.</a:t>
            </a:r>
            <a:endParaRPr/>
          </a:p>
          <a:p>
            <a:pPr indent="-342900" lvl="0" marL="342900" rtl="0" algn="just">
              <a:spcBef>
                <a:spcPts val="496"/>
              </a:spcBef>
              <a:spcAft>
                <a:spcPts val="0"/>
              </a:spcAft>
              <a:buClr>
                <a:schemeClr val="dk1"/>
              </a:buClr>
              <a:buSzPct val="100000"/>
              <a:buChar char="•"/>
            </a:pPr>
            <a:r>
              <a:rPr b="1" lang="en-US"/>
              <a:t>Optimality:</a:t>
            </a:r>
            <a:r>
              <a:rPr lang="en-US"/>
              <a:t> BFS is optimal if path cost is a non-decreasing function of the depth of the node</a:t>
            </a:r>
            <a:r>
              <a:rPr lang="en-US" sz="2400"/>
              <a:t>.</a:t>
            </a:r>
            <a:endParaRPr/>
          </a:p>
          <a:p>
            <a:pPr indent="-224790" lvl="0" marL="342900" rtl="0" algn="l">
              <a:spcBef>
                <a:spcPts val="372"/>
              </a:spcBef>
              <a:spcAft>
                <a:spcPts val="0"/>
              </a:spcAft>
              <a:buClr>
                <a:schemeClr val="dk1"/>
              </a:buClr>
              <a:buSzPct val="100000"/>
              <a:buNone/>
            </a:pPr>
            <a:r>
              <a:t/>
            </a:r>
            <a:endParaRPr sz="2400"/>
          </a:p>
        </p:txBody>
      </p:sp>
      <p:sp>
        <p:nvSpPr>
          <p:cNvPr id="234" name="Google Shape;23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5" name="Google Shape;235;p19"/>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Search</a:t>
            </a:r>
            <a:endParaRPr/>
          </a:p>
        </p:txBody>
      </p:sp>
      <p:sp>
        <p:nvSpPr>
          <p:cNvPr id="96" name="Google Shape;96;p2"/>
          <p:cNvSpPr txBox="1"/>
          <p:nvPr>
            <p:ph idx="1" type="body"/>
          </p:nvPr>
        </p:nvSpPr>
        <p:spPr>
          <a:xfrm>
            <a:off x="533400" y="1905000"/>
            <a:ext cx="8153400" cy="432341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Searching is the universal technique of problem solving in Artificial Intelligence</a:t>
            </a:r>
            <a:endParaRPr/>
          </a:p>
          <a:p>
            <a:pPr indent="-342900" lvl="0" marL="342900" rtl="0" algn="just">
              <a:spcBef>
                <a:spcPts val="480"/>
              </a:spcBef>
              <a:spcAft>
                <a:spcPts val="0"/>
              </a:spcAft>
              <a:buClr>
                <a:schemeClr val="dk1"/>
              </a:buClr>
              <a:buSzPts val="2400"/>
              <a:buChar char="•"/>
            </a:pPr>
            <a:r>
              <a:rPr lang="en-US" sz="2400"/>
              <a:t>A search problem consists of:</a:t>
            </a:r>
            <a:endParaRPr/>
          </a:p>
          <a:p>
            <a:pPr indent="-285750" lvl="1" marL="742950" rtl="0" algn="just">
              <a:spcBef>
                <a:spcPts val="480"/>
              </a:spcBef>
              <a:spcAft>
                <a:spcPts val="0"/>
              </a:spcAft>
              <a:buClr>
                <a:schemeClr val="dk1"/>
              </a:buClr>
              <a:buSzPts val="2400"/>
              <a:buChar char="–"/>
            </a:pPr>
            <a:r>
              <a:rPr b="1" lang="en-US" sz="2400"/>
              <a:t>A State Space. </a:t>
            </a:r>
            <a:r>
              <a:rPr lang="en-US" sz="2400"/>
              <a:t>Set of all possible states where you can be.</a:t>
            </a:r>
            <a:endParaRPr/>
          </a:p>
          <a:p>
            <a:pPr indent="-285750" lvl="1" marL="742950" rtl="0" algn="just">
              <a:spcBef>
                <a:spcPts val="480"/>
              </a:spcBef>
              <a:spcAft>
                <a:spcPts val="0"/>
              </a:spcAft>
              <a:buClr>
                <a:schemeClr val="dk1"/>
              </a:buClr>
              <a:buSzPts val="2400"/>
              <a:buChar char="–"/>
            </a:pPr>
            <a:r>
              <a:rPr b="1" lang="en-US" sz="2400"/>
              <a:t>A Start State. </a:t>
            </a:r>
            <a:r>
              <a:rPr lang="en-US" sz="2400"/>
              <a:t>The state from where the search begins.</a:t>
            </a:r>
            <a:endParaRPr/>
          </a:p>
          <a:p>
            <a:pPr indent="-285750" lvl="1" marL="742950" rtl="0" algn="just">
              <a:spcBef>
                <a:spcPts val="480"/>
              </a:spcBef>
              <a:spcAft>
                <a:spcPts val="0"/>
              </a:spcAft>
              <a:buClr>
                <a:schemeClr val="dk1"/>
              </a:buClr>
              <a:buSzPts val="2400"/>
              <a:buChar char="–"/>
            </a:pPr>
            <a:r>
              <a:rPr b="1" lang="en-US" sz="2400"/>
              <a:t>A Goal Test. </a:t>
            </a:r>
            <a:r>
              <a:rPr lang="en-US" sz="2400"/>
              <a:t>A function that looks at the current state returns whether or not it is the goal state.</a:t>
            </a:r>
            <a:endParaRPr/>
          </a:p>
          <a:p>
            <a:pPr indent="-285750" lvl="1" marL="742950" rtl="0" algn="just">
              <a:spcBef>
                <a:spcPts val="480"/>
              </a:spcBef>
              <a:spcAft>
                <a:spcPts val="0"/>
              </a:spcAft>
              <a:buClr>
                <a:schemeClr val="dk1"/>
              </a:buClr>
              <a:buSzPts val="2400"/>
              <a:buChar char="–"/>
            </a:pPr>
            <a:r>
              <a:rPr lang="en-US" sz="2400"/>
              <a:t>The </a:t>
            </a:r>
            <a:r>
              <a:rPr b="1" lang="en-US" sz="2400"/>
              <a:t>Solution </a:t>
            </a:r>
            <a:r>
              <a:rPr lang="en-US" sz="2400"/>
              <a:t>to a search problem is a sequence of actions, called the </a:t>
            </a:r>
            <a:r>
              <a:rPr b="1" lang="en-US" sz="2400"/>
              <a:t>plan </a:t>
            </a:r>
            <a:r>
              <a:rPr lang="en-US" sz="2400"/>
              <a:t>that transforms the start state to the goal state.</a:t>
            </a:r>
            <a:endParaRPr/>
          </a:p>
          <a:p>
            <a:pPr indent="-228600" lvl="0" marL="342900" rtl="0" algn="just">
              <a:spcBef>
                <a:spcPts val="360"/>
              </a:spcBef>
              <a:spcAft>
                <a:spcPts val="0"/>
              </a:spcAft>
              <a:buClr>
                <a:schemeClr val="dk1"/>
              </a:buClr>
              <a:buSzPts val="1800"/>
              <a:buNone/>
            </a:pPr>
            <a:r>
              <a:t/>
            </a:r>
            <a:endParaRPr sz="1800"/>
          </a:p>
        </p:txBody>
      </p:sp>
      <p:sp>
        <p:nvSpPr>
          <p:cNvPr id="97" name="Google Shape;97;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8" name="Google Shape;98;p2"/>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0"/>
          <p:cNvSpPr txBox="1"/>
          <p:nvPr>
            <p:ph type="title"/>
          </p:nvPr>
        </p:nvSpPr>
        <p:spPr>
          <a:xfrm>
            <a:off x="762000" y="1524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Uniform Cost search</a:t>
            </a:r>
            <a:endParaRPr/>
          </a:p>
        </p:txBody>
      </p:sp>
      <p:sp>
        <p:nvSpPr>
          <p:cNvPr id="241" name="Google Shape;241;p20"/>
          <p:cNvSpPr txBox="1"/>
          <p:nvPr>
            <p:ph idx="1" type="body"/>
          </p:nvPr>
        </p:nvSpPr>
        <p:spPr>
          <a:xfrm>
            <a:off x="381000" y="1905000"/>
            <a:ext cx="8229600" cy="53340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000"/>
              <a:buChar char="•"/>
            </a:pPr>
            <a:r>
              <a:rPr lang="en-US" sz="2000"/>
              <a:t>Uniform-cost search is a searching algorithm used for traversing a weighted tree or graph. </a:t>
            </a:r>
            <a:endParaRPr/>
          </a:p>
          <a:p>
            <a:pPr indent="-342900" lvl="0" marL="342900" rtl="0" algn="just">
              <a:spcBef>
                <a:spcPts val="400"/>
              </a:spcBef>
              <a:spcAft>
                <a:spcPts val="0"/>
              </a:spcAft>
              <a:buClr>
                <a:schemeClr val="dk1"/>
              </a:buClr>
              <a:buSzPts val="2000"/>
              <a:buChar char="•"/>
            </a:pPr>
            <a:r>
              <a:rPr lang="en-US" sz="2000"/>
              <a:t>This algorithm comes into play when a different cost is available for each edge. </a:t>
            </a:r>
            <a:endParaRPr/>
          </a:p>
          <a:p>
            <a:pPr indent="-342900" lvl="0" marL="342900" rtl="0" algn="just">
              <a:spcBef>
                <a:spcPts val="400"/>
              </a:spcBef>
              <a:spcAft>
                <a:spcPts val="0"/>
              </a:spcAft>
              <a:buClr>
                <a:schemeClr val="dk1"/>
              </a:buClr>
              <a:buSzPts val="2000"/>
              <a:buChar char="•"/>
            </a:pPr>
            <a:r>
              <a:rPr lang="en-US" sz="2000"/>
              <a:t>The primary goal of the uniform-cost search is to find a path to the goal node which has the </a:t>
            </a:r>
            <a:r>
              <a:rPr b="1" lang="en-US" sz="2000"/>
              <a:t>lowest cumulative cost</a:t>
            </a:r>
            <a:r>
              <a:rPr lang="en-US" sz="2000"/>
              <a:t>. Uniform-cost search expands nodes according to their path costs form the root node. </a:t>
            </a:r>
            <a:endParaRPr/>
          </a:p>
          <a:p>
            <a:pPr indent="-342900" lvl="0" marL="342900" rtl="0" algn="just">
              <a:spcBef>
                <a:spcPts val="400"/>
              </a:spcBef>
              <a:spcAft>
                <a:spcPts val="0"/>
              </a:spcAft>
              <a:buClr>
                <a:schemeClr val="dk1"/>
              </a:buClr>
              <a:buSzPts val="2000"/>
              <a:buChar char="•"/>
            </a:pPr>
            <a:r>
              <a:rPr lang="en-US" sz="2000"/>
              <a:t>It can be used to solve any graph/tree where the optimal cost is in demand. </a:t>
            </a:r>
            <a:endParaRPr/>
          </a:p>
          <a:p>
            <a:pPr indent="-342900" lvl="0" marL="342900" rtl="0" algn="just">
              <a:spcBef>
                <a:spcPts val="400"/>
              </a:spcBef>
              <a:spcAft>
                <a:spcPts val="0"/>
              </a:spcAft>
              <a:buClr>
                <a:schemeClr val="dk1"/>
              </a:buClr>
              <a:buSzPts val="2000"/>
              <a:buChar char="•"/>
            </a:pPr>
            <a:r>
              <a:rPr lang="en-US" sz="2000"/>
              <a:t>A uniform-cost search algorithm is implemented by the </a:t>
            </a:r>
            <a:r>
              <a:rPr b="1" lang="en-US" sz="2000"/>
              <a:t>priority queue. </a:t>
            </a:r>
            <a:endParaRPr/>
          </a:p>
          <a:p>
            <a:pPr indent="-342900" lvl="0" marL="342900" rtl="0" algn="just">
              <a:spcBef>
                <a:spcPts val="400"/>
              </a:spcBef>
              <a:spcAft>
                <a:spcPts val="0"/>
              </a:spcAft>
              <a:buClr>
                <a:schemeClr val="dk1"/>
              </a:buClr>
              <a:buSzPts val="2000"/>
              <a:buChar char="•"/>
            </a:pPr>
            <a:r>
              <a:rPr lang="en-US" sz="2000"/>
              <a:t>It gives maximum priority to the lowest cumulative cost. Uniform cost search is equivalent to BFS algorithm if the path cost of all edges is the same.</a:t>
            </a:r>
            <a:endParaRPr/>
          </a:p>
        </p:txBody>
      </p:sp>
      <p:sp>
        <p:nvSpPr>
          <p:cNvPr id="242" name="Google Shape;24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3" name="Google Shape;243;p20"/>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1"/>
          <p:cNvSpPr txBox="1"/>
          <p:nvPr>
            <p:ph type="title"/>
          </p:nvPr>
        </p:nvSpPr>
        <p:spPr>
          <a:xfrm>
            <a:off x="762000" y="253222"/>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b="1" i="1" lang="en-US" sz="4000" u="sng"/>
              <a:t>Uniform Cost search - Example</a:t>
            </a:r>
            <a:endParaRPr i="1" sz="4000" u="sng"/>
          </a:p>
        </p:txBody>
      </p:sp>
      <p:sp>
        <p:nvSpPr>
          <p:cNvPr id="249" name="Google Shape;24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0" name="Google Shape;250;p21"/>
          <p:cNvPicPr preferRelativeResize="0"/>
          <p:nvPr/>
        </p:nvPicPr>
        <p:blipFill rotWithShape="1">
          <a:blip r:embed="rId3">
            <a:alphaModFix/>
          </a:blip>
          <a:srcRect b="0" l="0" r="0" t="0"/>
          <a:stretch/>
        </p:blipFill>
        <p:spPr>
          <a:xfrm>
            <a:off x="1176944" y="1877719"/>
            <a:ext cx="6248400" cy="4218281"/>
          </a:xfrm>
          <a:prstGeom prst="rect">
            <a:avLst/>
          </a:prstGeom>
          <a:noFill/>
          <a:ln>
            <a:noFill/>
          </a:ln>
        </p:spPr>
      </p:pic>
      <p:pic>
        <p:nvPicPr>
          <p:cNvPr id="251" name="Google Shape;251;p21"/>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2"/>
          <p:cNvSpPr txBox="1"/>
          <p:nvPr>
            <p:ph type="title"/>
          </p:nvPr>
        </p:nvSpPr>
        <p:spPr>
          <a:xfrm>
            <a:off x="1066800" y="274638"/>
            <a:ext cx="8229600" cy="7159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i="1" lang="en-US" sz="3600" u="sng"/>
              <a:t>Uniform Cost search - Algorithm</a:t>
            </a:r>
            <a:endParaRPr i="1" sz="3600" u="sng"/>
          </a:p>
        </p:txBody>
      </p:sp>
      <p:sp>
        <p:nvSpPr>
          <p:cNvPr id="257" name="Google Shape;25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8" name="Google Shape;258;p22"/>
          <p:cNvPicPr preferRelativeResize="0"/>
          <p:nvPr/>
        </p:nvPicPr>
        <p:blipFill rotWithShape="1">
          <a:blip r:embed="rId3">
            <a:alphaModFix/>
          </a:blip>
          <a:srcRect b="0" l="0" r="0" t="0"/>
          <a:stretch/>
        </p:blipFill>
        <p:spPr>
          <a:xfrm>
            <a:off x="521382" y="1036403"/>
            <a:ext cx="8458200" cy="5257800"/>
          </a:xfrm>
          <a:prstGeom prst="rect">
            <a:avLst/>
          </a:prstGeom>
          <a:noFill/>
          <a:ln>
            <a:noFill/>
          </a:ln>
        </p:spPr>
      </p:pic>
      <p:pic>
        <p:nvPicPr>
          <p:cNvPr id="259" name="Google Shape;259;p22"/>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b="1" i="1" lang="en-US" sz="4000" u="sng"/>
              <a:t>Uniform Cost search- Working</a:t>
            </a:r>
            <a:endParaRPr/>
          </a:p>
        </p:txBody>
      </p:sp>
      <p:pic>
        <p:nvPicPr>
          <p:cNvPr id="265" name="Google Shape;265;p23"/>
          <p:cNvPicPr preferRelativeResize="0"/>
          <p:nvPr>
            <p:ph idx="1" type="body"/>
          </p:nvPr>
        </p:nvPicPr>
        <p:blipFill rotWithShape="1">
          <a:blip r:embed="rId3">
            <a:alphaModFix/>
          </a:blip>
          <a:srcRect b="0" l="0" r="0" t="0"/>
          <a:stretch/>
        </p:blipFill>
        <p:spPr>
          <a:xfrm>
            <a:off x="2955925" y="2962275"/>
            <a:ext cx="3276600" cy="1790700"/>
          </a:xfrm>
          <a:prstGeom prst="rect">
            <a:avLst/>
          </a:prstGeom>
          <a:noFill/>
          <a:ln>
            <a:noFill/>
          </a:ln>
        </p:spPr>
      </p:pic>
      <p:sp>
        <p:nvSpPr>
          <p:cNvPr id="266" name="Google Shape;26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7" name="Google Shape;267;p23"/>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883822" y="228600"/>
            <a:ext cx="92202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b="1" i="1" lang="en-US" sz="4000" u="sng"/>
              <a:t>Uniform Cost search - Implementation</a:t>
            </a:r>
            <a:endParaRPr/>
          </a:p>
        </p:txBody>
      </p:sp>
      <p:pic>
        <p:nvPicPr>
          <p:cNvPr id="273" name="Google Shape;273;p24"/>
          <p:cNvPicPr preferRelativeResize="0"/>
          <p:nvPr>
            <p:ph idx="1" type="body"/>
          </p:nvPr>
        </p:nvPicPr>
        <p:blipFill rotWithShape="1">
          <a:blip r:embed="rId3">
            <a:alphaModFix/>
          </a:blip>
          <a:srcRect b="0" l="0" r="0" t="0"/>
          <a:stretch/>
        </p:blipFill>
        <p:spPr>
          <a:xfrm>
            <a:off x="883822" y="2404397"/>
            <a:ext cx="7042505" cy="3026186"/>
          </a:xfrm>
          <a:prstGeom prst="rect">
            <a:avLst/>
          </a:prstGeom>
          <a:noFill/>
          <a:ln>
            <a:noFill/>
          </a:ln>
        </p:spPr>
      </p:pic>
      <p:sp>
        <p:nvSpPr>
          <p:cNvPr id="274" name="Google Shape;27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5" name="Google Shape;275;p24"/>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914400" y="152400"/>
            <a:ext cx="83058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i="1" lang="en-US" sz="3600" u="sng"/>
              <a:t>Uniform Cost search - Implementation</a:t>
            </a:r>
            <a:endParaRPr/>
          </a:p>
        </p:txBody>
      </p:sp>
      <p:pic>
        <p:nvPicPr>
          <p:cNvPr id="281" name="Google Shape;281;p25"/>
          <p:cNvPicPr preferRelativeResize="0"/>
          <p:nvPr>
            <p:ph idx="1" type="body"/>
          </p:nvPr>
        </p:nvPicPr>
        <p:blipFill rotWithShape="1">
          <a:blip r:embed="rId3">
            <a:alphaModFix/>
          </a:blip>
          <a:srcRect b="0" l="0" r="0" t="0"/>
          <a:stretch/>
        </p:blipFill>
        <p:spPr>
          <a:xfrm>
            <a:off x="1856411" y="1846263"/>
            <a:ext cx="5475627" cy="4022725"/>
          </a:xfrm>
          <a:prstGeom prst="rect">
            <a:avLst/>
          </a:prstGeom>
          <a:noFill/>
          <a:ln>
            <a:noFill/>
          </a:ln>
        </p:spPr>
      </p:pic>
      <p:sp>
        <p:nvSpPr>
          <p:cNvPr id="282" name="Google Shape;28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3" name="Google Shape;283;p25"/>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762000" y="205845"/>
            <a:ext cx="87630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b="1" i="1" lang="en-US" sz="4000" u="sng"/>
              <a:t>Uniform Cost search- Time and space</a:t>
            </a:r>
            <a:endParaRPr/>
          </a:p>
        </p:txBody>
      </p:sp>
      <p:pic>
        <p:nvPicPr>
          <p:cNvPr id="289" name="Google Shape;289;p26"/>
          <p:cNvPicPr preferRelativeResize="0"/>
          <p:nvPr>
            <p:ph idx="1" type="body"/>
          </p:nvPr>
        </p:nvPicPr>
        <p:blipFill rotWithShape="1">
          <a:blip r:embed="rId3">
            <a:alphaModFix/>
          </a:blip>
          <a:srcRect b="0" l="0" r="0" t="0"/>
          <a:stretch/>
        </p:blipFill>
        <p:spPr>
          <a:xfrm>
            <a:off x="1950908" y="2076397"/>
            <a:ext cx="5286633" cy="3562456"/>
          </a:xfrm>
          <a:prstGeom prst="rect">
            <a:avLst/>
          </a:prstGeom>
          <a:noFill/>
          <a:ln>
            <a:noFill/>
          </a:ln>
        </p:spPr>
      </p:pic>
      <p:sp>
        <p:nvSpPr>
          <p:cNvPr id="290" name="Google Shape;29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1" name="Google Shape;291;p26"/>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a:t>
            </a:r>
            <a:endParaRPr/>
          </a:p>
        </p:txBody>
      </p:sp>
      <p:sp>
        <p:nvSpPr>
          <p:cNvPr id="297" name="Google Shape;297;p27"/>
          <p:cNvSpPr txBox="1"/>
          <p:nvPr>
            <p:ph idx="1" type="body"/>
          </p:nvPr>
        </p:nvSpPr>
        <p:spPr>
          <a:xfrm>
            <a:off x="277509" y="2209800"/>
            <a:ext cx="8761603" cy="379001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Depth-first search (DFS) is an algorithm for traversing or searching tree or graph data structures. </a:t>
            </a:r>
            <a:endParaRPr/>
          </a:p>
          <a:p>
            <a:pPr indent="-342900" lvl="0" marL="342900" rtl="0" algn="just">
              <a:spcBef>
                <a:spcPts val="480"/>
              </a:spcBef>
              <a:spcAft>
                <a:spcPts val="0"/>
              </a:spcAft>
              <a:buClr>
                <a:schemeClr val="dk1"/>
              </a:buClr>
              <a:buSzPts val="2400"/>
              <a:buChar char="•"/>
            </a:pPr>
            <a:r>
              <a:rPr lang="en-US" sz="2400"/>
              <a:t>The algorithm starts at the root node (selecting some arbitrary node as the root node in the case of a graph) and explores as far as possible along each branch before backtracking.</a:t>
            </a:r>
            <a:endParaRPr/>
          </a:p>
        </p:txBody>
      </p:sp>
      <p:sp>
        <p:nvSpPr>
          <p:cNvPr id="298" name="Google Shape;29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9" name="Google Shape;299;p27"/>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914400" y="-381000"/>
            <a:ext cx="7704667" cy="198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a:t>
            </a:r>
            <a:endParaRPr/>
          </a:p>
        </p:txBody>
      </p:sp>
      <p:sp>
        <p:nvSpPr>
          <p:cNvPr id="305" name="Google Shape;305;p28"/>
          <p:cNvSpPr txBox="1"/>
          <p:nvPr>
            <p:ph idx="1" type="body"/>
          </p:nvPr>
        </p:nvSpPr>
        <p:spPr>
          <a:xfrm>
            <a:off x="533400" y="1905000"/>
            <a:ext cx="8305800" cy="419100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Depth first search (DFS) algorithm starts with the initial node of the graph G, and then goes to deeper and deeper until the </a:t>
            </a:r>
            <a:r>
              <a:rPr b="1" lang="en-US" sz="2400"/>
              <a:t>goal node </a:t>
            </a:r>
            <a:r>
              <a:rPr lang="en-US" sz="2400"/>
              <a:t>or the node which has no children. </a:t>
            </a:r>
            <a:endParaRPr/>
          </a:p>
          <a:p>
            <a:pPr indent="-342900" lvl="0" marL="342900" rtl="0" algn="just">
              <a:spcBef>
                <a:spcPts val="480"/>
              </a:spcBef>
              <a:spcAft>
                <a:spcPts val="0"/>
              </a:spcAft>
              <a:buClr>
                <a:schemeClr val="dk1"/>
              </a:buClr>
              <a:buSzPts val="2400"/>
              <a:buChar char="•"/>
            </a:pPr>
            <a:r>
              <a:rPr lang="en-US" sz="2400"/>
              <a:t>The algorithm, then </a:t>
            </a:r>
            <a:r>
              <a:rPr b="1" lang="en-US" sz="2400"/>
              <a:t>backtracks</a:t>
            </a:r>
            <a:r>
              <a:rPr lang="en-US" sz="2400"/>
              <a:t> from the dead end towards the most recent node that is yet to be completely unexplored.</a:t>
            </a:r>
            <a:endParaRPr/>
          </a:p>
          <a:p>
            <a:pPr indent="-342900" lvl="0" marL="342900" rtl="0" algn="just">
              <a:spcBef>
                <a:spcPts val="480"/>
              </a:spcBef>
              <a:spcAft>
                <a:spcPts val="0"/>
              </a:spcAft>
              <a:buClr>
                <a:schemeClr val="dk1"/>
              </a:buClr>
              <a:buSzPts val="2400"/>
              <a:buChar char="•"/>
            </a:pPr>
            <a:r>
              <a:rPr lang="en-US" sz="2400"/>
              <a:t>The data structure which is being used in DFS is stack. In DFS, the edges that leads to an unvisited node are called </a:t>
            </a:r>
            <a:r>
              <a:rPr b="1" lang="en-US" sz="2400"/>
              <a:t>discovery edges </a:t>
            </a:r>
            <a:r>
              <a:rPr lang="en-US" sz="2400"/>
              <a:t>while the edges that leads to an already visited node are called </a:t>
            </a:r>
            <a:r>
              <a:rPr b="1" lang="en-US" sz="2400"/>
              <a:t>block edges</a:t>
            </a:r>
            <a:r>
              <a:rPr lang="en-US" sz="2400"/>
              <a:t>.</a:t>
            </a:r>
            <a:endParaRPr/>
          </a:p>
          <a:p>
            <a:pPr indent="-190500" lvl="0" marL="342900" rtl="0" algn="l">
              <a:spcBef>
                <a:spcPts val="480"/>
              </a:spcBef>
              <a:spcAft>
                <a:spcPts val="0"/>
              </a:spcAft>
              <a:buClr>
                <a:schemeClr val="dk1"/>
              </a:buClr>
              <a:buSzPts val="2400"/>
              <a:buNone/>
            </a:pPr>
            <a:r>
              <a:t/>
            </a:r>
            <a:endParaRPr sz="2400"/>
          </a:p>
        </p:txBody>
      </p:sp>
      <p:sp>
        <p:nvSpPr>
          <p:cNvPr id="306" name="Google Shape;30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7" name="Google Shape;307;p28"/>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990600" y="274638"/>
            <a:ext cx="8229600" cy="7921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Example</a:t>
            </a:r>
            <a:endParaRPr/>
          </a:p>
        </p:txBody>
      </p:sp>
      <p:sp>
        <p:nvSpPr>
          <p:cNvPr id="313" name="Google Shape;31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4" name="Google Shape;314;p29"/>
          <p:cNvPicPr preferRelativeResize="0"/>
          <p:nvPr/>
        </p:nvPicPr>
        <p:blipFill rotWithShape="1">
          <a:blip r:embed="rId3">
            <a:alphaModFix/>
          </a:blip>
          <a:srcRect b="0" l="0" r="0" t="0"/>
          <a:stretch/>
        </p:blipFill>
        <p:spPr>
          <a:xfrm>
            <a:off x="685800" y="1066800"/>
            <a:ext cx="7848600" cy="5181600"/>
          </a:xfrm>
          <a:prstGeom prst="rect">
            <a:avLst/>
          </a:prstGeom>
          <a:noFill/>
          <a:ln>
            <a:noFill/>
          </a:ln>
        </p:spPr>
      </p:pic>
      <p:pic>
        <p:nvPicPr>
          <p:cNvPr id="315" name="Google Shape;315;p29"/>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1143000" y="274638"/>
            <a:ext cx="8229600" cy="6397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i="1" lang="en-US" sz="4400" u="sng">
                <a:solidFill>
                  <a:schemeClr val="dk1"/>
                </a:solidFill>
              </a:rPr>
              <a:t>Search </a:t>
            </a:r>
            <a:r>
              <a:rPr b="1" i="1" lang="en-US" sz="4400" u="sng"/>
              <a:t>Problem Components</a:t>
            </a:r>
            <a:endParaRPr/>
          </a:p>
        </p:txBody>
      </p:sp>
      <p:sp>
        <p:nvSpPr>
          <p:cNvPr id="104" name="Google Shape;104;p3"/>
          <p:cNvSpPr txBox="1"/>
          <p:nvPr>
            <p:ph idx="1" type="body"/>
          </p:nvPr>
        </p:nvSpPr>
        <p:spPr>
          <a:xfrm>
            <a:off x="457200" y="1371600"/>
            <a:ext cx="8534400" cy="55626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400"/>
              <a:buChar char="•"/>
            </a:pPr>
            <a:r>
              <a:rPr b="1" lang="en-US" sz="2400" u="sng"/>
              <a:t>Search tree</a:t>
            </a:r>
            <a:r>
              <a:rPr b="1" lang="en-US" sz="2400"/>
              <a:t>: </a:t>
            </a:r>
            <a:r>
              <a:rPr lang="en-US" sz="2400"/>
              <a:t>A tree representation of search problem is called Search tree. The root of the search tree is the root node which is corresponding to the initial state.</a:t>
            </a:r>
            <a:endParaRPr/>
          </a:p>
          <a:p>
            <a:pPr indent="-342900" lvl="0" marL="342900" rtl="0" algn="just">
              <a:spcBef>
                <a:spcPts val="480"/>
              </a:spcBef>
              <a:spcAft>
                <a:spcPts val="0"/>
              </a:spcAft>
              <a:buClr>
                <a:schemeClr val="dk1"/>
              </a:buClr>
              <a:buSzPts val="2400"/>
              <a:buChar char="•"/>
            </a:pPr>
            <a:r>
              <a:rPr b="1" lang="en-US" sz="2400" u="sng"/>
              <a:t>Actions</a:t>
            </a:r>
            <a:r>
              <a:rPr b="1" lang="en-US" sz="2400"/>
              <a:t>:</a:t>
            </a:r>
            <a:r>
              <a:rPr lang="en-US" sz="2400"/>
              <a:t> It gives the description of all the available actions to the agent.</a:t>
            </a:r>
            <a:endParaRPr/>
          </a:p>
          <a:p>
            <a:pPr indent="-342900" lvl="0" marL="342900" rtl="0" algn="just">
              <a:spcBef>
                <a:spcPts val="480"/>
              </a:spcBef>
              <a:spcAft>
                <a:spcPts val="0"/>
              </a:spcAft>
              <a:buClr>
                <a:schemeClr val="dk1"/>
              </a:buClr>
              <a:buSzPts val="2400"/>
              <a:buChar char="•"/>
            </a:pPr>
            <a:r>
              <a:rPr b="1" lang="en-US" sz="2400" u="sng"/>
              <a:t>Transition model</a:t>
            </a:r>
            <a:r>
              <a:rPr b="1" lang="en-US" sz="2400"/>
              <a:t>:</a:t>
            </a:r>
            <a:r>
              <a:rPr lang="en-US" sz="2400"/>
              <a:t> A description of what each action do, can be represented as a transition model.</a:t>
            </a:r>
            <a:endParaRPr/>
          </a:p>
          <a:p>
            <a:pPr indent="-342900" lvl="0" marL="342900" rtl="0" algn="just">
              <a:spcBef>
                <a:spcPts val="480"/>
              </a:spcBef>
              <a:spcAft>
                <a:spcPts val="0"/>
              </a:spcAft>
              <a:buClr>
                <a:schemeClr val="dk1"/>
              </a:buClr>
              <a:buSzPts val="2400"/>
              <a:buChar char="•"/>
            </a:pPr>
            <a:r>
              <a:rPr b="1" lang="en-US" sz="2400" u="sng"/>
              <a:t>Path Cost</a:t>
            </a:r>
            <a:r>
              <a:rPr b="1" lang="en-US" sz="2400"/>
              <a:t>:</a:t>
            </a:r>
            <a:r>
              <a:rPr lang="en-US" sz="2400"/>
              <a:t> It is a function which assigns a numeric cost to each path.</a:t>
            </a:r>
            <a:endParaRPr/>
          </a:p>
          <a:p>
            <a:pPr indent="-342900" lvl="0" marL="342900" rtl="0" algn="just">
              <a:spcBef>
                <a:spcPts val="480"/>
              </a:spcBef>
              <a:spcAft>
                <a:spcPts val="0"/>
              </a:spcAft>
              <a:buClr>
                <a:schemeClr val="dk1"/>
              </a:buClr>
              <a:buSzPts val="2400"/>
              <a:buChar char="•"/>
            </a:pPr>
            <a:r>
              <a:rPr b="1" lang="en-US" sz="2400" u="sng"/>
              <a:t>Solution</a:t>
            </a:r>
            <a:r>
              <a:rPr b="1" lang="en-US" sz="2400"/>
              <a:t>:</a:t>
            </a:r>
            <a:r>
              <a:rPr lang="en-US" sz="2400"/>
              <a:t> It is an action sequence which leads from the start node to the goal node.</a:t>
            </a:r>
            <a:endParaRPr/>
          </a:p>
          <a:p>
            <a:pPr indent="-342900" lvl="0" marL="342900" rtl="0" algn="just">
              <a:spcBef>
                <a:spcPts val="480"/>
              </a:spcBef>
              <a:spcAft>
                <a:spcPts val="0"/>
              </a:spcAft>
              <a:buClr>
                <a:schemeClr val="dk1"/>
              </a:buClr>
              <a:buSzPts val="2400"/>
              <a:buChar char="•"/>
            </a:pPr>
            <a:r>
              <a:rPr b="1" lang="en-US" sz="2400" u="sng"/>
              <a:t>Optimal Solution</a:t>
            </a:r>
            <a:r>
              <a:rPr b="1" lang="en-US" sz="2400"/>
              <a:t>:</a:t>
            </a:r>
            <a:r>
              <a:rPr lang="en-US" sz="2400"/>
              <a:t> If a solution has the lowest cost among all solutions.</a:t>
            </a:r>
            <a:endParaRPr/>
          </a:p>
        </p:txBody>
      </p:sp>
      <p:sp>
        <p:nvSpPr>
          <p:cNvPr id="105" name="Google Shape;10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 name="Google Shape;106;p3"/>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0"/>
          <p:cNvSpPr txBox="1"/>
          <p:nvPr>
            <p:ph type="title"/>
          </p:nvPr>
        </p:nvSpPr>
        <p:spPr>
          <a:xfrm>
            <a:off x="609600" y="2286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Graph</a:t>
            </a:r>
            <a:endParaRPr/>
          </a:p>
        </p:txBody>
      </p:sp>
      <p:sp>
        <p:nvSpPr>
          <p:cNvPr id="321" name="Google Shape;321;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2" name="Google Shape;322;p30"/>
          <p:cNvPicPr preferRelativeResize="0"/>
          <p:nvPr/>
        </p:nvPicPr>
        <p:blipFill rotWithShape="1">
          <a:blip r:embed="rId3">
            <a:alphaModFix/>
          </a:blip>
          <a:srcRect b="0" l="0" r="0" t="0"/>
          <a:stretch/>
        </p:blipFill>
        <p:spPr>
          <a:xfrm>
            <a:off x="685800" y="1752600"/>
            <a:ext cx="7848599" cy="4191000"/>
          </a:xfrm>
          <a:prstGeom prst="rect">
            <a:avLst/>
          </a:prstGeom>
          <a:noFill/>
          <a:ln>
            <a:noFill/>
          </a:ln>
        </p:spPr>
      </p:pic>
      <p:pic>
        <p:nvPicPr>
          <p:cNvPr id="323" name="Google Shape;323;p30"/>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1447800" y="49530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b="1" i="1" lang="en-US" sz="3200" u="sng"/>
              <a:t>Path: S -&gt; A -&gt; B -&gt; C -&gt; G</a:t>
            </a:r>
            <a:endParaRPr/>
          </a:p>
        </p:txBody>
      </p:sp>
      <p:sp>
        <p:nvSpPr>
          <p:cNvPr id="329" name="Google Shape;32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0" name="Google Shape;330;p31"/>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pic>
        <p:nvPicPr>
          <p:cNvPr id="331" name="Google Shape;331;p31"/>
          <p:cNvPicPr preferRelativeResize="0"/>
          <p:nvPr/>
        </p:nvPicPr>
        <p:blipFill rotWithShape="1">
          <a:blip r:embed="rId4">
            <a:alphaModFix/>
          </a:blip>
          <a:srcRect b="0" l="0" r="0" t="0"/>
          <a:stretch/>
        </p:blipFill>
        <p:spPr>
          <a:xfrm>
            <a:off x="2667000" y="1762539"/>
            <a:ext cx="3743325" cy="3551627"/>
          </a:xfrm>
          <a:prstGeom prst="rect">
            <a:avLst/>
          </a:prstGeom>
          <a:noFill/>
          <a:ln>
            <a:noFill/>
          </a:ln>
        </p:spPr>
      </p:pic>
      <p:sp>
        <p:nvSpPr>
          <p:cNvPr id="332" name="Google Shape;332;p31"/>
          <p:cNvSpPr txBox="1"/>
          <p:nvPr>
            <p:ph idx="1" type="body"/>
          </p:nvPr>
        </p:nvSpPr>
        <p:spPr>
          <a:xfrm>
            <a:off x="922020" y="685800"/>
            <a:ext cx="3489960" cy="897466"/>
          </a:xfrm>
          <a:prstGeom prst="rect">
            <a:avLst/>
          </a:prstGeom>
          <a:noFill/>
          <a:ln>
            <a:noFill/>
          </a:ln>
        </p:spPr>
        <p:txBody>
          <a:bodyPr anchorCtr="0" anchor="t" bIns="45700" lIns="91425" spcFirstLastPara="1" rIns="91425" wrap="square" tIns="45700">
            <a:normAutofit fontScale="77500" lnSpcReduction="20000"/>
          </a:bodyPr>
          <a:lstStyle/>
          <a:p>
            <a:pPr indent="-185420" lvl="0" marL="342900" rtl="0" algn="ctr">
              <a:spcBef>
                <a:spcPts val="0"/>
              </a:spcBef>
              <a:spcAft>
                <a:spcPts val="0"/>
              </a:spcAft>
              <a:buClr>
                <a:schemeClr val="dk1"/>
              </a:buClr>
              <a:buSzPct val="100000"/>
              <a:buNone/>
            </a:pPr>
            <a:r>
              <a:t/>
            </a:r>
            <a:endParaRPr/>
          </a:p>
          <a:p>
            <a:pPr indent="-342900" lvl="0" marL="342900" rtl="0" algn="ctr">
              <a:spcBef>
                <a:spcPts val="589"/>
              </a:spcBef>
              <a:spcAft>
                <a:spcPts val="0"/>
              </a:spcAft>
              <a:buClr>
                <a:schemeClr val="dk1"/>
              </a:buClr>
              <a:buSzPct val="100000"/>
              <a:buChar char="•"/>
            </a:pPr>
            <a:r>
              <a:rPr b="1" i="1" lang="en-US" sz="3800" u="sng"/>
              <a:t>DFS SEARCH</a:t>
            </a:r>
            <a:endParaRPr b="1" i="1" sz="3800" u="sng"/>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Working Principle</a:t>
            </a:r>
            <a:endParaRPr/>
          </a:p>
        </p:txBody>
      </p:sp>
      <p:sp>
        <p:nvSpPr>
          <p:cNvPr id="338" name="Google Shape;338;p32"/>
          <p:cNvSpPr txBox="1"/>
          <p:nvPr>
            <p:ph idx="1" type="body"/>
          </p:nvPr>
        </p:nvSpPr>
        <p:spPr>
          <a:xfrm>
            <a:off x="457200" y="2115588"/>
            <a:ext cx="8153400" cy="3828012"/>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2400"/>
              <a:buChar char="•"/>
            </a:pPr>
            <a:r>
              <a:rPr lang="en-US" sz="2400"/>
              <a:t>Pick a starting node and push all its adjacent nodes into a stack.</a:t>
            </a:r>
            <a:endParaRPr/>
          </a:p>
          <a:p>
            <a:pPr indent="-342900" lvl="0" marL="342900" rtl="0" algn="just">
              <a:spcBef>
                <a:spcPts val="480"/>
              </a:spcBef>
              <a:spcAft>
                <a:spcPts val="0"/>
              </a:spcAft>
              <a:buClr>
                <a:schemeClr val="dk1"/>
              </a:buClr>
              <a:buSzPts val="2400"/>
              <a:buChar char="•"/>
            </a:pPr>
            <a:r>
              <a:rPr lang="en-US" sz="2400"/>
              <a:t>Pop a node from stack to select the next node to visit and push all its adjacent nodes into a stack.</a:t>
            </a:r>
            <a:endParaRPr/>
          </a:p>
          <a:p>
            <a:pPr indent="0" lvl="0" marL="0" rtl="0" algn="just">
              <a:spcBef>
                <a:spcPts val="480"/>
              </a:spcBef>
              <a:spcAft>
                <a:spcPts val="0"/>
              </a:spcAft>
              <a:buClr>
                <a:schemeClr val="dk1"/>
              </a:buClr>
              <a:buSzPts val="2400"/>
              <a:buNone/>
            </a:pPr>
            <a:r>
              <a:rPr lang="en-US" sz="2400"/>
              <a:t>Repeat this process until the stack is empty. </a:t>
            </a:r>
            <a:endParaRPr/>
          </a:p>
          <a:p>
            <a:pPr indent="-342900" lvl="0" marL="342900" rtl="0" algn="just">
              <a:spcBef>
                <a:spcPts val="480"/>
              </a:spcBef>
              <a:spcAft>
                <a:spcPts val="0"/>
              </a:spcAft>
              <a:buClr>
                <a:schemeClr val="dk1"/>
              </a:buClr>
              <a:buSzPts val="2400"/>
              <a:buChar char="•"/>
            </a:pPr>
            <a:r>
              <a:rPr lang="en-US" sz="2400"/>
              <a:t>Ensure that the nodes that are visited are marked. This will prevent you from visiting the same node more than once. </a:t>
            </a:r>
            <a:endParaRPr/>
          </a:p>
          <a:p>
            <a:pPr indent="-342900" lvl="0" marL="342900" rtl="0" algn="just">
              <a:spcBef>
                <a:spcPts val="480"/>
              </a:spcBef>
              <a:spcAft>
                <a:spcPts val="0"/>
              </a:spcAft>
              <a:buClr>
                <a:schemeClr val="dk1"/>
              </a:buClr>
              <a:buSzPts val="2400"/>
              <a:buChar char="•"/>
            </a:pPr>
            <a:r>
              <a:rPr lang="en-US" sz="2400"/>
              <a:t>If you do not mark the nodes that are visited and you visit the same node more than once, you may end up in an infinite loop.</a:t>
            </a:r>
            <a:endParaRPr/>
          </a:p>
        </p:txBody>
      </p:sp>
      <p:sp>
        <p:nvSpPr>
          <p:cNvPr id="339" name="Google Shape;33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0" name="Google Shape;340;p32"/>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Iterative</a:t>
            </a:r>
            <a:endParaRPr/>
          </a:p>
        </p:txBody>
      </p:sp>
      <p:pic>
        <p:nvPicPr>
          <p:cNvPr id="346" name="Google Shape;346;p33"/>
          <p:cNvPicPr preferRelativeResize="0"/>
          <p:nvPr>
            <p:ph idx="1" type="body"/>
          </p:nvPr>
        </p:nvPicPr>
        <p:blipFill rotWithShape="1">
          <a:blip r:embed="rId3">
            <a:alphaModFix/>
          </a:blip>
          <a:srcRect b="0" l="0" r="0" t="0"/>
          <a:stretch/>
        </p:blipFill>
        <p:spPr>
          <a:xfrm>
            <a:off x="1162843" y="2128838"/>
            <a:ext cx="6862763" cy="3457575"/>
          </a:xfrm>
          <a:prstGeom prst="rect">
            <a:avLst/>
          </a:prstGeom>
          <a:noFill/>
          <a:ln>
            <a:noFill/>
          </a:ln>
        </p:spPr>
      </p:pic>
      <p:sp>
        <p:nvSpPr>
          <p:cNvPr id="347" name="Google Shape;34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8" name="Google Shape;348;p33"/>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Recursive</a:t>
            </a:r>
            <a:endParaRPr/>
          </a:p>
        </p:txBody>
      </p:sp>
      <p:pic>
        <p:nvPicPr>
          <p:cNvPr id="354" name="Google Shape;354;p34"/>
          <p:cNvPicPr preferRelativeResize="0"/>
          <p:nvPr>
            <p:ph idx="1" type="body"/>
          </p:nvPr>
        </p:nvPicPr>
        <p:blipFill rotWithShape="1">
          <a:blip r:embed="rId3">
            <a:alphaModFix/>
          </a:blip>
          <a:srcRect b="0" l="0" r="0" t="0"/>
          <a:stretch/>
        </p:blipFill>
        <p:spPr>
          <a:xfrm>
            <a:off x="1602904" y="2883528"/>
            <a:ext cx="5982643" cy="1948195"/>
          </a:xfrm>
          <a:prstGeom prst="rect">
            <a:avLst/>
          </a:prstGeom>
          <a:noFill/>
          <a:ln>
            <a:noFill/>
          </a:ln>
        </p:spPr>
      </p:pic>
      <p:sp>
        <p:nvSpPr>
          <p:cNvPr id="355" name="Google Shape;355;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6" name="Google Shape;356;p34"/>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a:t>
            </a:r>
            <a:endParaRPr/>
          </a:p>
        </p:txBody>
      </p:sp>
      <p:pic>
        <p:nvPicPr>
          <p:cNvPr id="362" name="Google Shape;362;p35"/>
          <p:cNvPicPr preferRelativeResize="0"/>
          <p:nvPr>
            <p:ph idx="1" type="body"/>
          </p:nvPr>
        </p:nvPicPr>
        <p:blipFill rotWithShape="1">
          <a:blip r:embed="rId3">
            <a:alphaModFix/>
          </a:blip>
          <a:srcRect b="0" l="0" r="0" t="0"/>
          <a:stretch/>
        </p:blipFill>
        <p:spPr>
          <a:xfrm>
            <a:off x="1642685" y="1846263"/>
            <a:ext cx="5903079" cy="4022725"/>
          </a:xfrm>
          <a:prstGeom prst="rect">
            <a:avLst/>
          </a:prstGeom>
          <a:noFill/>
          <a:ln>
            <a:noFill/>
          </a:ln>
        </p:spPr>
      </p:pic>
      <p:sp>
        <p:nvSpPr>
          <p:cNvPr id="363" name="Google Shape;36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4" name="Google Shape;364;p35"/>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Graph</a:t>
            </a:r>
            <a:endParaRPr/>
          </a:p>
        </p:txBody>
      </p:sp>
      <p:pic>
        <p:nvPicPr>
          <p:cNvPr id="370" name="Google Shape;370;p36"/>
          <p:cNvPicPr preferRelativeResize="0"/>
          <p:nvPr>
            <p:ph idx="1" type="body"/>
          </p:nvPr>
        </p:nvPicPr>
        <p:blipFill rotWithShape="1">
          <a:blip r:embed="rId3">
            <a:alphaModFix/>
          </a:blip>
          <a:srcRect b="0" l="0" r="0" t="0"/>
          <a:stretch/>
        </p:blipFill>
        <p:spPr>
          <a:xfrm>
            <a:off x="1993900" y="2185988"/>
            <a:ext cx="5200650" cy="3343275"/>
          </a:xfrm>
          <a:prstGeom prst="rect">
            <a:avLst/>
          </a:prstGeom>
          <a:noFill/>
          <a:ln>
            <a:noFill/>
          </a:ln>
        </p:spPr>
      </p:pic>
      <p:sp>
        <p:nvSpPr>
          <p:cNvPr id="371" name="Google Shape;371;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2" name="Google Shape;372;p36"/>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a:t>
            </a:r>
            <a:endParaRPr/>
          </a:p>
        </p:txBody>
      </p:sp>
      <p:pic>
        <p:nvPicPr>
          <p:cNvPr id="378" name="Google Shape;378;p37"/>
          <p:cNvPicPr preferRelativeResize="0"/>
          <p:nvPr>
            <p:ph idx="1" type="body"/>
          </p:nvPr>
        </p:nvPicPr>
        <p:blipFill rotWithShape="1">
          <a:blip r:embed="rId3">
            <a:alphaModFix/>
          </a:blip>
          <a:srcRect b="0" l="0" r="0" t="0"/>
          <a:stretch/>
        </p:blipFill>
        <p:spPr>
          <a:xfrm>
            <a:off x="822325" y="1990683"/>
            <a:ext cx="7543800" cy="3733885"/>
          </a:xfrm>
          <a:prstGeom prst="rect">
            <a:avLst/>
          </a:prstGeom>
          <a:noFill/>
          <a:ln>
            <a:noFill/>
          </a:ln>
        </p:spPr>
      </p:pic>
      <p:sp>
        <p:nvSpPr>
          <p:cNvPr id="379" name="Google Shape;37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0" name="Google Shape;380;p37"/>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8"/>
          <p:cNvPicPr preferRelativeResize="0"/>
          <p:nvPr>
            <p:ph idx="1" type="body"/>
          </p:nvPr>
        </p:nvPicPr>
        <p:blipFill rotWithShape="1">
          <a:blip r:embed="rId3">
            <a:alphaModFix/>
          </a:blip>
          <a:srcRect b="0" l="0" r="0" t="0"/>
          <a:stretch/>
        </p:blipFill>
        <p:spPr>
          <a:xfrm>
            <a:off x="595068" y="838200"/>
            <a:ext cx="8472732" cy="4857700"/>
          </a:xfrm>
          <a:prstGeom prst="rect">
            <a:avLst/>
          </a:prstGeom>
          <a:noFill/>
          <a:ln>
            <a:noFill/>
          </a:ln>
        </p:spPr>
      </p:pic>
      <p:sp>
        <p:nvSpPr>
          <p:cNvPr id="386" name="Google Shape;386;p38"/>
          <p:cNvSpPr txBox="1"/>
          <p:nvPr>
            <p:ph type="title"/>
          </p:nvPr>
        </p:nvSpPr>
        <p:spPr>
          <a:xfrm>
            <a:off x="361800" y="6858000"/>
            <a:ext cx="9220200" cy="457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i="1" lang="en-US" u="sng"/>
              <a:t>H → A → D → F → B → C → G → E </a:t>
            </a:r>
            <a:br>
              <a:rPr b="1" i="1" lang="en-US" u="sng"/>
            </a:br>
            <a:endParaRPr b="1" i="1" u="sng"/>
          </a:p>
        </p:txBody>
      </p:sp>
      <p:sp>
        <p:nvSpPr>
          <p:cNvPr id="387" name="Google Shape;387;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8" name="Google Shape;388;p38"/>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title"/>
          </p:nvPr>
        </p:nvSpPr>
        <p:spPr>
          <a:xfrm>
            <a:off x="914400" y="457200"/>
            <a:ext cx="82296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DFS – Time and Space</a:t>
            </a:r>
            <a:endParaRPr/>
          </a:p>
        </p:txBody>
      </p:sp>
      <p:sp>
        <p:nvSpPr>
          <p:cNvPr id="394" name="Google Shape;394;p39"/>
          <p:cNvSpPr txBox="1"/>
          <p:nvPr>
            <p:ph idx="1" type="body"/>
          </p:nvPr>
        </p:nvSpPr>
        <p:spPr>
          <a:xfrm>
            <a:off x="457200" y="1828800"/>
            <a:ext cx="8229600" cy="54864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just">
              <a:spcBef>
                <a:spcPts val="0"/>
              </a:spcBef>
              <a:spcAft>
                <a:spcPts val="0"/>
              </a:spcAft>
              <a:buClr>
                <a:schemeClr val="dk1"/>
              </a:buClr>
              <a:buSzPct val="100000"/>
              <a:buChar char="•"/>
            </a:pPr>
            <a:r>
              <a:rPr b="1" lang="en-US" u="sng"/>
              <a:t>Completeness</a:t>
            </a:r>
            <a:r>
              <a:rPr b="1" lang="en-US"/>
              <a:t>:</a:t>
            </a:r>
            <a:r>
              <a:rPr lang="en-US"/>
              <a:t> DFS search algorithm is complete within finite state space as it will expand every node within a limited search tree.</a:t>
            </a:r>
            <a:endParaRPr/>
          </a:p>
          <a:p>
            <a:pPr indent="-342900" lvl="0" marL="342900" rtl="0" algn="just">
              <a:spcBef>
                <a:spcPts val="496"/>
              </a:spcBef>
              <a:spcAft>
                <a:spcPts val="0"/>
              </a:spcAft>
              <a:buClr>
                <a:schemeClr val="dk1"/>
              </a:buClr>
              <a:buSzPct val="100000"/>
              <a:buChar char="•"/>
            </a:pPr>
            <a:r>
              <a:rPr b="1" lang="en-US" u="sng"/>
              <a:t>Time Complexity</a:t>
            </a:r>
            <a:r>
              <a:rPr b="1" lang="en-US"/>
              <a:t>:</a:t>
            </a:r>
            <a:r>
              <a:rPr lang="en-US"/>
              <a:t> Time complexity of DFS will be equivalent to the node traversed by the algorithm. It is given by:</a:t>
            </a:r>
            <a:endParaRPr/>
          </a:p>
          <a:p>
            <a:pPr indent="-342900" lvl="0" marL="342900" rtl="0" algn="just">
              <a:spcBef>
                <a:spcPts val="496"/>
              </a:spcBef>
              <a:spcAft>
                <a:spcPts val="0"/>
              </a:spcAft>
              <a:buClr>
                <a:schemeClr val="dk1"/>
              </a:buClr>
              <a:buSzPct val="100000"/>
              <a:buChar char="•"/>
            </a:pPr>
            <a:r>
              <a:rPr b="1" lang="en-US"/>
              <a:t>T(n)= 1+ n</a:t>
            </a:r>
            <a:r>
              <a:rPr b="1" baseline="30000" lang="en-US"/>
              <a:t>2</a:t>
            </a:r>
            <a:r>
              <a:rPr b="1" lang="en-US"/>
              <a:t>+ n</a:t>
            </a:r>
            <a:r>
              <a:rPr b="1" baseline="30000" lang="en-US"/>
              <a:t>3</a:t>
            </a:r>
            <a:r>
              <a:rPr b="1" lang="en-US"/>
              <a:t> +.........+ n</a:t>
            </a:r>
            <a:r>
              <a:rPr b="1" baseline="30000" lang="en-US"/>
              <a:t>m</a:t>
            </a:r>
            <a:r>
              <a:rPr b="1" lang="en-US"/>
              <a:t>=O(n</a:t>
            </a:r>
            <a:r>
              <a:rPr b="1" baseline="30000" lang="en-US"/>
              <a:t>m</a:t>
            </a:r>
            <a:r>
              <a:rPr b="1" lang="en-US"/>
              <a:t>)</a:t>
            </a:r>
            <a:endParaRPr/>
          </a:p>
          <a:p>
            <a:pPr indent="-342900" lvl="0" marL="342900" rtl="0" algn="just">
              <a:spcBef>
                <a:spcPts val="496"/>
              </a:spcBef>
              <a:spcAft>
                <a:spcPts val="0"/>
              </a:spcAft>
              <a:buClr>
                <a:schemeClr val="dk1"/>
              </a:buClr>
              <a:buSzPct val="100000"/>
              <a:buChar char="•"/>
            </a:pPr>
            <a:r>
              <a:rPr b="1" lang="en-US"/>
              <a:t>Where, m= maximum depth of any node and this can be much larger than d (Shallowest solution depth)</a:t>
            </a:r>
            <a:endParaRPr/>
          </a:p>
          <a:p>
            <a:pPr indent="-342900" lvl="0" marL="342900" rtl="0" algn="just">
              <a:spcBef>
                <a:spcPts val="496"/>
              </a:spcBef>
              <a:spcAft>
                <a:spcPts val="0"/>
              </a:spcAft>
              <a:buClr>
                <a:schemeClr val="dk1"/>
              </a:buClr>
              <a:buSzPct val="100000"/>
              <a:buChar char="•"/>
            </a:pPr>
            <a:r>
              <a:rPr b="1" lang="en-US" u="sng"/>
              <a:t>Space Complexity</a:t>
            </a:r>
            <a:r>
              <a:rPr b="1" lang="en-US"/>
              <a:t>:</a:t>
            </a:r>
            <a:r>
              <a:rPr lang="en-US"/>
              <a:t> DFS algorithm needs to store only single path from the root node, hence space complexity of DFS is equivalent to the size of the fringe set, which is </a:t>
            </a:r>
            <a:r>
              <a:rPr b="1" lang="en-US"/>
              <a:t>O(bm)</a:t>
            </a:r>
            <a:r>
              <a:rPr lang="en-US"/>
              <a:t>.</a:t>
            </a:r>
            <a:endParaRPr/>
          </a:p>
          <a:p>
            <a:pPr indent="-342900" lvl="0" marL="342900" rtl="0" algn="just">
              <a:spcBef>
                <a:spcPts val="496"/>
              </a:spcBef>
              <a:spcAft>
                <a:spcPts val="0"/>
              </a:spcAft>
              <a:buClr>
                <a:schemeClr val="dk1"/>
              </a:buClr>
              <a:buSzPct val="100000"/>
              <a:buChar char="•"/>
            </a:pPr>
            <a:r>
              <a:rPr b="1" lang="en-US" u="sng"/>
              <a:t>Optimal</a:t>
            </a:r>
            <a:r>
              <a:rPr b="1" lang="en-US"/>
              <a:t>:</a:t>
            </a:r>
            <a:r>
              <a:rPr lang="en-US"/>
              <a:t> DFS search algorithm is non-optimal, as it may generate a large number of steps or high cost to reach to the goal node.</a:t>
            </a:r>
            <a:endParaRPr/>
          </a:p>
        </p:txBody>
      </p:sp>
      <p:sp>
        <p:nvSpPr>
          <p:cNvPr id="395" name="Google Shape;395;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6" name="Google Shape;396;p39"/>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solidFill>
                  <a:schemeClr val="dk1"/>
                </a:solidFill>
              </a:rPr>
              <a:t>General Search Algorithm</a:t>
            </a:r>
            <a:endParaRPr/>
          </a:p>
        </p:txBody>
      </p:sp>
      <p:pic>
        <p:nvPicPr>
          <p:cNvPr id="112" name="Google Shape;112;p4"/>
          <p:cNvPicPr preferRelativeResize="0"/>
          <p:nvPr>
            <p:ph idx="1" type="body"/>
          </p:nvPr>
        </p:nvPicPr>
        <p:blipFill rotWithShape="1">
          <a:blip r:embed="rId3">
            <a:alphaModFix/>
          </a:blip>
          <a:srcRect b="0" l="0" r="0" t="0"/>
          <a:stretch/>
        </p:blipFill>
        <p:spPr>
          <a:xfrm>
            <a:off x="390565" y="1830723"/>
            <a:ext cx="8166717" cy="4169931"/>
          </a:xfrm>
          <a:prstGeom prst="rect">
            <a:avLst/>
          </a:prstGeom>
          <a:noFill/>
          <a:ln>
            <a:noFill/>
          </a:ln>
        </p:spPr>
      </p:pic>
      <p:sp>
        <p:nvSpPr>
          <p:cNvPr id="113" name="Google Shape;11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4" name="Google Shape;114;p4"/>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Depth Limited Search</a:t>
            </a:r>
            <a:endParaRPr/>
          </a:p>
        </p:txBody>
      </p:sp>
      <p:sp>
        <p:nvSpPr>
          <p:cNvPr id="402" name="Google Shape;402;p40"/>
          <p:cNvSpPr txBox="1"/>
          <p:nvPr>
            <p:ph idx="1" type="body"/>
          </p:nvPr>
        </p:nvSpPr>
        <p:spPr>
          <a:xfrm>
            <a:off x="76200" y="2055267"/>
            <a:ext cx="9118847" cy="3944549"/>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A depth-limited search algorithm is similar to depth-first search with a predetermined limit. </a:t>
            </a:r>
            <a:endParaRPr/>
          </a:p>
          <a:p>
            <a:pPr indent="-342900" lvl="0" marL="342900" rtl="0" algn="just">
              <a:spcBef>
                <a:spcPts val="480"/>
              </a:spcBef>
              <a:spcAft>
                <a:spcPts val="0"/>
              </a:spcAft>
              <a:buClr>
                <a:schemeClr val="dk1"/>
              </a:buClr>
              <a:buSzPts val="2400"/>
              <a:buChar char="•"/>
            </a:pPr>
            <a:r>
              <a:rPr lang="en-US" sz="2400"/>
              <a:t>Depth-limited search can solve the drawback of the infinite path in the Depth-first search. </a:t>
            </a:r>
            <a:endParaRPr/>
          </a:p>
          <a:p>
            <a:pPr indent="-342900" lvl="0" marL="342900" rtl="0" algn="just">
              <a:spcBef>
                <a:spcPts val="480"/>
              </a:spcBef>
              <a:spcAft>
                <a:spcPts val="0"/>
              </a:spcAft>
              <a:buClr>
                <a:schemeClr val="dk1"/>
              </a:buClr>
              <a:buSzPts val="2400"/>
              <a:buChar char="•"/>
            </a:pPr>
            <a:r>
              <a:rPr lang="en-US" sz="2400"/>
              <a:t>In this algorithm, the node at the depth limit will treat as it has no successor nodes further.</a:t>
            </a:r>
            <a:endParaRPr/>
          </a:p>
        </p:txBody>
      </p:sp>
      <p:sp>
        <p:nvSpPr>
          <p:cNvPr id="403" name="Google Shape;40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4" name="Google Shape;404;p40"/>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DLS</a:t>
            </a:r>
            <a:endParaRPr/>
          </a:p>
        </p:txBody>
      </p:sp>
      <p:pic>
        <p:nvPicPr>
          <p:cNvPr id="410" name="Google Shape;410;p41"/>
          <p:cNvPicPr preferRelativeResize="0"/>
          <p:nvPr>
            <p:ph idx="1" type="body"/>
          </p:nvPr>
        </p:nvPicPr>
        <p:blipFill rotWithShape="1">
          <a:blip r:embed="rId3">
            <a:alphaModFix/>
          </a:blip>
          <a:srcRect b="0" l="0" r="0" t="0"/>
          <a:stretch/>
        </p:blipFill>
        <p:spPr>
          <a:xfrm>
            <a:off x="1765300" y="2033588"/>
            <a:ext cx="5657850" cy="3648075"/>
          </a:xfrm>
          <a:prstGeom prst="rect">
            <a:avLst/>
          </a:prstGeom>
          <a:noFill/>
          <a:ln>
            <a:noFill/>
          </a:ln>
        </p:spPr>
      </p:pic>
      <p:sp>
        <p:nvSpPr>
          <p:cNvPr id="411" name="Google Shape;411;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2" name="Google Shape;412;p41"/>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DLS - Limitation</a:t>
            </a:r>
            <a:endParaRPr/>
          </a:p>
        </p:txBody>
      </p:sp>
      <p:sp>
        <p:nvSpPr>
          <p:cNvPr id="418" name="Google Shape;418;p42"/>
          <p:cNvSpPr txBox="1"/>
          <p:nvPr>
            <p:ph idx="1" type="body"/>
          </p:nvPr>
        </p:nvSpPr>
        <p:spPr>
          <a:xfrm>
            <a:off x="228600" y="1828800"/>
            <a:ext cx="8754205" cy="44196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u="sng"/>
              <a:t>Standard failure value</a:t>
            </a:r>
            <a:r>
              <a:rPr lang="en-US" sz="2400"/>
              <a:t>: It indicates that problem does not have any solution.</a:t>
            </a:r>
            <a:endParaRPr/>
          </a:p>
          <a:p>
            <a:pPr indent="-342900" lvl="0" marL="342900" rtl="0" algn="just">
              <a:spcBef>
                <a:spcPts val="480"/>
              </a:spcBef>
              <a:spcAft>
                <a:spcPts val="0"/>
              </a:spcAft>
              <a:buClr>
                <a:schemeClr val="dk1"/>
              </a:buClr>
              <a:buSzPts val="2400"/>
              <a:buChar char="•"/>
            </a:pPr>
            <a:r>
              <a:rPr lang="en-US" sz="2400" u="sng"/>
              <a:t>Cutoff failure value</a:t>
            </a:r>
            <a:r>
              <a:rPr lang="en-US" sz="2400"/>
              <a:t>: It defines no solution for the problem within a given depth limit.</a:t>
            </a:r>
            <a:endParaRPr/>
          </a:p>
          <a:p>
            <a:pPr indent="-342900" lvl="0" marL="342900" rtl="0" algn="just">
              <a:spcBef>
                <a:spcPts val="480"/>
              </a:spcBef>
              <a:spcAft>
                <a:spcPts val="0"/>
              </a:spcAft>
              <a:buClr>
                <a:schemeClr val="dk1"/>
              </a:buClr>
              <a:buSzPts val="2400"/>
              <a:buChar char="•"/>
            </a:pPr>
            <a:r>
              <a:rPr b="1" lang="en-US" sz="2400" u="sng"/>
              <a:t>Advantages</a:t>
            </a:r>
            <a:r>
              <a:rPr b="1" lang="en-US" sz="2400"/>
              <a:t>:</a:t>
            </a:r>
            <a:endParaRPr sz="2400"/>
          </a:p>
          <a:p>
            <a:pPr indent="-285750" lvl="1" marL="742950" rtl="0" algn="just">
              <a:spcBef>
                <a:spcPts val="400"/>
              </a:spcBef>
              <a:spcAft>
                <a:spcPts val="0"/>
              </a:spcAft>
              <a:buClr>
                <a:schemeClr val="dk1"/>
              </a:buClr>
              <a:buSzPts val="2000"/>
              <a:buChar char="–"/>
            </a:pPr>
            <a:r>
              <a:rPr lang="en-US" sz="2000"/>
              <a:t>Depth-limited search is Memory efficient.</a:t>
            </a:r>
            <a:endParaRPr/>
          </a:p>
          <a:p>
            <a:pPr indent="-342900" lvl="0" marL="342900" rtl="0" algn="just">
              <a:spcBef>
                <a:spcPts val="480"/>
              </a:spcBef>
              <a:spcAft>
                <a:spcPts val="0"/>
              </a:spcAft>
              <a:buClr>
                <a:schemeClr val="dk1"/>
              </a:buClr>
              <a:buSzPts val="2400"/>
              <a:buChar char="•"/>
            </a:pPr>
            <a:r>
              <a:rPr b="1" lang="en-US" sz="2400" u="sng"/>
              <a:t>Disadvantages</a:t>
            </a:r>
            <a:r>
              <a:rPr b="1" lang="en-US" sz="2400"/>
              <a:t>:</a:t>
            </a:r>
            <a:endParaRPr sz="2400"/>
          </a:p>
          <a:p>
            <a:pPr indent="-285750" lvl="1" marL="742950" rtl="0" algn="just">
              <a:spcBef>
                <a:spcPts val="400"/>
              </a:spcBef>
              <a:spcAft>
                <a:spcPts val="0"/>
              </a:spcAft>
              <a:buClr>
                <a:schemeClr val="dk1"/>
              </a:buClr>
              <a:buSzPts val="2000"/>
              <a:buChar char="–"/>
            </a:pPr>
            <a:r>
              <a:rPr lang="en-US" sz="2000"/>
              <a:t>Depth-limited search also has a disadvantage of incompleteness.</a:t>
            </a:r>
            <a:endParaRPr/>
          </a:p>
          <a:p>
            <a:pPr indent="-285750" lvl="1" marL="742950" rtl="0" algn="just">
              <a:spcBef>
                <a:spcPts val="400"/>
              </a:spcBef>
              <a:spcAft>
                <a:spcPts val="0"/>
              </a:spcAft>
              <a:buClr>
                <a:schemeClr val="dk1"/>
              </a:buClr>
              <a:buSzPts val="2000"/>
              <a:buChar char="–"/>
            </a:pPr>
            <a:r>
              <a:rPr lang="en-US" sz="2000"/>
              <a:t>It may not be optimal if the problem has more than one solution</a:t>
            </a:r>
            <a:endParaRPr/>
          </a:p>
          <a:p>
            <a:pPr indent="-190500" lvl="0" marL="342900" rtl="0" algn="l">
              <a:spcBef>
                <a:spcPts val="480"/>
              </a:spcBef>
              <a:spcAft>
                <a:spcPts val="0"/>
              </a:spcAft>
              <a:buClr>
                <a:schemeClr val="dk1"/>
              </a:buClr>
              <a:buSzPts val="2400"/>
              <a:buNone/>
            </a:pPr>
            <a:r>
              <a:t/>
            </a:r>
            <a:endParaRPr sz="2400"/>
          </a:p>
        </p:txBody>
      </p:sp>
      <p:sp>
        <p:nvSpPr>
          <p:cNvPr id="419" name="Google Shape;41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42"/>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533400" y="3810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DLS - Algorithm</a:t>
            </a:r>
            <a:endParaRPr/>
          </a:p>
        </p:txBody>
      </p:sp>
      <p:sp>
        <p:nvSpPr>
          <p:cNvPr id="426" name="Google Shape;426;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7" name="Google Shape;427;p43"/>
          <p:cNvPicPr preferRelativeResize="0"/>
          <p:nvPr/>
        </p:nvPicPr>
        <p:blipFill rotWithShape="1">
          <a:blip r:embed="rId3">
            <a:alphaModFix/>
          </a:blip>
          <a:srcRect b="0" l="0" r="0" t="0"/>
          <a:stretch/>
        </p:blipFill>
        <p:spPr>
          <a:xfrm>
            <a:off x="762000" y="1724024"/>
            <a:ext cx="7772400" cy="4448176"/>
          </a:xfrm>
          <a:prstGeom prst="rect">
            <a:avLst/>
          </a:prstGeom>
          <a:noFill/>
          <a:ln>
            <a:noFill/>
          </a:ln>
        </p:spPr>
      </p:pic>
      <p:pic>
        <p:nvPicPr>
          <p:cNvPr id="428" name="Google Shape;428;p43"/>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DLS - Working</a:t>
            </a:r>
            <a:endParaRPr/>
          </a:p>
        </p:txBody>
      </p:sp>
      <p:pic>
        <p:nvPicPr>
          <p:cNvPr id="434" name="Google Shape;434;p44"/>
          <p:cNvPicPr preferRelativeResize="0"/>
          <p:nvPr>
            <p:ph idx="1" type="body"/>
          </p:nvPr>
        </p:nvPicPr>
        <p:blipFill rotWithShape="1">
          <a:blip r:embed="rId3">
            <a:alphaModFix/>
          </a:blip>
          <a:srcRect b="0" l="0" r="0" t="0"/>
          <a:stretch/>
        </p:blipFill>
        <p:spPr>
          <a:xfrm>
            <a:off x="2208212" y="2876550"/>
            <a:ext cx="4772025" cy="1962150"/>
          </a:xfrm>
          <a:prstGeom prst="rect">
            <a:avLst/>
          </a:prstGeom>
          <a:noFill/>
          <a:ln>
            <a:noFill/>
          </a:ln>
        </p:spPr>
      </p:pic>
      <p:sp>
        <p:nvSpPr>
          <p:cNvPr id="435" name="Google Shape;435;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6" name="Google Shape;436;p44"/>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DLS – Time and Space</a:t>
            </a:r>
            <a:endParaRPr/>
          </a:p>
        </p:txBody>
      </p:sp>
      <p:sp>
        <p:nvSpPr>
          <p:cNvPr id="442" name="Google Shape;442;p45"/>
          <p:cNvSpPr txBox="1"/>
          <p:nvPr>
            <p:ph idx="1" type="body"/>
          </p:nvPr>
        </p:nvSpPr>
        <p:spPr>
          <a:xfrm>
            <a:off x="304800" y="1905000"/>
            <a:ext cx="8686798" cy="4343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b="1" lang="en-US" sz="2400" u="sng"/>
              <a:t>Completeness</a:t>
            </a:r>
            <a:r>
              <a:rPr b="1" lang="en-US" sz="2400"/>
              <a:t>:</a:t>
            </a:r>
            <a:r>
              <a:rPr lang="en-US" sz="2400"/>
              <a:t> DLS search algorithm is complete if the solution is above the depth-limit.</a:t>
            </a:r>
            <a:endParaRPr/>
          </a:p>
          <a:p>
            <a:pPr indent="-342900" lvl="0" marL="342900" rtl="0" algn="just">
              <a:spcBef>
                <a:spcPts val="480"/>
              </a:spcBef>
              <a:spcAft>
                <a:spcPts val="0"/>
              </a:spcAft>
              <a:buClr>
                <a:schemeClr val="dk1"/>
              </a:buClr>
              <a:buSzPts val="2400"/>
              <a:buChar char="•"/>
            </a:pPr>
            <a:r>
              <a:rPr b="1" lang="en-US" sz="2400" u="sng"/>
              <a:t>Time Complexity</a:t>
            </a:r>
            <a:r>
              <a:rPr b="1" lang="en-US" sz="2400"/>
              <a:t>:</a:t>
            </a:r>
            <a:r>
              <a:rPr lang="en-US" sz="2400"/>
              <a:t> Time complexity of DLS algorithm is </a:t>
            </a:r>
            <a:r>
              <a:rPr b="1" lang="en-US" sz="2400"/>
              <a:t>O(b</a:t>
            </a:r>
            <a:r>
              <a:rPr b="1" baseline="30000" lang="en-US" sz="2400"/>
              <a:t>ℓ</a:t>
            </a:r>
            <a:r>
              <a:rPr b="1" lang="en-US" sz="2400"/>
              <a:t>)</a:t>
            </a:r>
            <a:r>
              <a:rPr lang="en-US" sz="2400"/>
              <a:t>.</a:t>
            </a:r>
            <a:endParaRPr/>
          </a:p>
          <a:p>
            <a:pPr indent="-342900" lvl="0" marL="342900" rtl="0" algn="just">
              <a:spcBef>
                <a:spcPts val="480"/>
              </a:spcBef>
              <a:spcAft>
                <a:spcPts val="0"/>
              </a:spcAft>
              <a:buClr>
                <a:schemeClr val="dk1"/>
              </a:buClr>
              <a:buSzPts val="2400"/>
              <a:buChar char="•"/>
            </a:pPr>
            <a:r>
              <a:rPr b="1" lang="en-US" sz="2400" u="sng"/>
              <a:t>Space Complexity</a:t>
            </a:r>
            <a:r>
              <a:rPr b="1" lang="en-US" sz="2400"/>
              <a:t>:</a:t>
            </a:r>
            <a:r>
              <a:rPr lang="en-US" sz="2400"/>
              <a:t> Space complexity of DLS algorithm is O</a:t>
            </a:r>
            <a:r>
              <a:rPr b="1" lang="en-US" sz="2400"/>
              <a:t>(b×ℓ)</a:t>
            </a:r>
            <a:r>
              <a:rPr lang="en-US" sz="2400"/>
              <a:t>.</a:t>
            </a:r>
            <a:endParaRPr/>
          </a:p>
          <a:p>
            <a:pPr indent="-342900" lvl="0" marL="342900" rtl="0" algn="just">
              <a:spcBef>
                <a:spcPts val="480"/>
              </a:spcBef>
              <a:spcAft>
                <a:spcPts val="0"/>
              </a:spcAft>
              <a:buClr>
                <a:schemeClr val="dk1"/>
              </a:buClr>
              <a:buSzPts val="2400"/>
              <a:buChar char="•"/>
            </a:pPr>
            <a:r>
              <a:rPr b="1" lang="en-US" sz="2400" u="sng"/>
              <a:t>Optimal</a:t>
            </a:r>
            <a:r>
              <a:rPr b="1" lang="en-US" sz="2400"/>
              <a:t>:</a:t>
            </a:r>
            <a:r>
              <a:rPr lang="en-US" sz="2400"/>
              <a:t> Depth-limited search can be viewed as a special case of DFS, and it is also not optimal even if ℓ&gt;d.</a:t>
            </a:r>
            <a:endParaRPr/>
          </a:p>
          <a:p>
            <a:pPr indent="-190500" lvl="0" marL="342900" rtl="0" algn="l">
              <a:spcBef>
                <a:spcPts val="480"/>
              </a:spcBef>
              <a:spcAft>
                <a:spcPts val="0"/>
              </a:spcAft>
              <a:buClr>
                <a:schemeClr val="dk1"/>
              </a:buClr>
              <a:buSzPts val="2400"/>
              <a:buNone/>
            </a:pPr>
            <a:r>
              <a:t/>
            </a:r>
            <a:endParaRPr sz="2400"/>
          </a:p>
        </p:txBody>
      </p:sp>
      <p:sp>
        <p:nvSpPr>
          <p:cNvPr id="443" name="Google Shape;44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4" name="Google Shape;444;p45"/>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152400" y="338665"/>
            <a:ext cx="9296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i="1" lang="en-US" sz="3600" u="sng"/>
              <a:t>Iterative Deepening Depth First Search(IDDFS)</a:t>
            </a:r>
            <a:endParaRPr/>
          </a:p>
        </p:txBody>
      </p:sp>
      <p:sp>
        <p:nvSpPr>
          <p:cNvPr id="450" name="Google Shape;450;p46"/>
          <p:cNvSpPr txBox="1"/>
          <p:nvPr>
            <p:ph idx="1" type="body"/>
          </p:nvPr>
        </p:nvSpPr>
        <p:spPr>
          <a:xfrm>
            <a:off x="381000" y="1905000"/>
            <a:ext cx="8305800" cy="3886201"/>
          </a:xfrm>
          <a:prstGeom prst="rect">
            <a:avLst/>
          </a:prstGeom>
          <a:noFill/>
          <a:ln>
            <a:noFill/>
          </a:ln>
        </p:spPr>
        <p:txBody>
          <a:bodyPr anchorCtr="0" anchor="t" bIns="45700" lIns="91425" spcFirstLastPara="1" rIns="91425" wrap="square" tIns="45700">
            <a:normAutofit fontScale="92500"/>
          </a:bodyPr>
          <a:lstStyle/>
          <a:p>
            <a:pPr indent="-342900" lvl="0" marL="342900" rtl="0" algn="just">
              <a:spcBef>
                <a:spcPts val="0"/>
              </a:spcBef>
              <a:spcAft>
                <a:spcPts val="0"/>
              </a:spcAft>
              <a:buClr>
                <a:schemeClr val="dk1"/>
              </a:buClr>
              <a:buSzPct val="100000"/>
              <a:buChar char="•"/>
            </a:pPr>
            <a:r>
              <a:rPr lang="en-US" sz="2400"/>
              <a:t>A search algorithm which suffers neither the drawbacks of breadth-first nor depth-first search on trees is depth-first iterative-deepening  </a:t>
            </a:r>
            <a:endParaRPr/>
          </a:p>
          <a:p>
            <a:pPr indent="-342900" lvl="0" marL="342900" rtl="0" algn="just">
              <a:spcBef>
                <a:spcPts val="444"/>
              </a:spcBef>
              <a:spcAft>
                <a:spcPts val="0"/>
              </a:spcAft>
              <a:buClr>
                <a:schemeClr val="dk1"/>
              </a:buClr>
              <a:buSzPct val="100000"/>
              <a:buChar char="•"/>
            </a:pPr>
            <a:r>
              <a:rPr b="1" lang="en-US" sz="2400"/>
              <a:t>IDDFS</a:t>
            </a:r>
            <a:r>
              <a:rPr lang="en-US" sz="2400"/>
              <a:t> combines depth-first search’s space-efficiency and breadth-first search’s fast search (for nodes closer to root).</a:t>
            </a:r>
            <a:endParaRPr/>
          </a:p>
          <a:p>
            <a:pPr indent="-342900" lvl="0" marL="342900" rtl="0" algn="just">
              <a:spcBef>
                <a:spcPts val="444"/>
              </a:spcBef>
              <a:spcAft>
                <a:spcPts val="0"/>
              </a:spcAft>
              <a:buClr>
                <a:schemeClr val="dk1"/>
              </a:buClr>
              <a:buSzPct val="100000"/>
              <a:buChar char="•"/>
            </a:pPr>
            <a:r>
              <a:rPr lang="en-US" sz="2400"/>
              <a:t>Iterative deepening depth first search (IDDFS) is a hybrid of BFS and DFS. In IDDFS, we perform DFS up to a certain “limited depth,” and keep increasing this “limited depth” after every iteration</a:t>
            </a:r>
            <a:endParaRPr/>
          </a:p>
          <a:p>
            <a:pPr indent="-342900" lvl="0" marL="342900" rtl="0" algn="just">
              <a:spcBef>
                <a:spcPts val="444"/>
              </a:spcBef>
              <a:spcAft>
                <a:spcPts val="0"/>
              </a:spcAft>
              <a:buClr>
                <a:schemeClr val="dk1"/>
              </a:buClr>
              <a:buSzPct val="100000"/>
              <a:buChar char="•"/>
            </a:pPr>
            <a:r>
              <a:rPr lang="en-US" sz="2400"/>
              <a:t>The idea is to perform depth-limited DFS repeatedly, with an increasing depth limit, until a solution is found</a:t>
            </a:r>
            <a:endParaRPr/>
          </a:p>
        </p:txBody>
      </p:sp>
      <p:sp>
        <p:nvSpPr>
          <p:cNvPr id="451" name="Google Shape;451;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52" name="Google Shape;452;p46"/>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IDDFS</a:t>
            </a:r>
            <a:endParaRPr/>
          </a:p>
        </p:txBody>
      </p:sp>
      <p:pic>
        <p:nvPicPr>
          <p:cNvPr id="458" name="Google Shape;458;p47"/>
          <p:cNvPicPr preferRelativeResize="0"/>
          <p:nvPr>
            <p:ph idx="1" type="body"/>
          </p:nvPr>
        </p:nvPicPr>
        <p:blipFill rotWithShape="1">
          <a:blip r:embed="rId3">
            <a:alphaModFix/>
          </a:blip>
          <a:srcRect b="0" l="0" r="0" t="0"/>
          <a:stretch/>
        </p:blipFill>
        <p:spPr>
          <a:xfrm>
            <a:off x="2140920" y="1846263"/>
            <a:ext cx="4906610" cy="4022725"/>
          </a:xfrm>
          <a:prstGeom prst="rect">
            <a:avLst/>
          </a:prstGeom>
          <a:noFill/>
          <a:ln>
            <a:noFill/>
          </a:ln>
        </p:spPr>
      </p:pic>
      <p:sp>
        <p:nvSpPr>
          <p:cNvPr id="459" name="Google Shape;459;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0" name="Google Shape;460;p47"/>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609600" y="1524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b="1" i="1" lang="en-US" sz="4000" u="sng"/>
              <a:t>IDDFS </a:t>
            </a:r>
            <a:endParaRPr/>
          </a:p>
        </p:txBody>
      </p:sp>
      <p:sp>
        <p:nvSpPr>
          <p:cNvPr id="466" name="Google Shape;46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7" name="Google Shape;467;p48"/>
          <p:cNvPicPr preferRelativeResize="0"/>
          <p:nvPr/>
        </p:nvPicPr>
        <p:blipFill rotWithShape="1">
          <a:blip r:embed="rId3">
            <a:alphaModFix/>
          </a:blip>
          <a:srcRect b="0" l="0" r="0" t="0"/>
          <a:stretch/>
        </p:blipFill>
        <p:spPr>
          <a:xfrm>
            <a:off x="609600" y="1676400"/>
            <a:ext cx="8077200" cy="1343025"/>
          </a:xfrm>
          <a:prstGeom prst="rect">
            <a:avLst/>
          </a:prstGeom>
          <a:noFill/>
          <a:ln>
            <a:noFill/>
          </a:ln>
        </p:spPr>
      </p:pic>
      <p:pic>
        <p:nvPicPr>
          <p:cNvPr id="468" name="Google Shape;468;p48"/>
          <p:cNvPicPr preferRelativeResize="0"/>
          <p:nvPr/>
        </p:nvPicPr>
        <p:blipFill rotWithShape="1">
          <a:blip r:embed="rId4">
            <a:alphaModFix/>
          </a:blip>
          <a:srcRect b="0" l="0" r="0" t="0"/>
          <a:stretch/>
        </p:blipFill>
        <p:spPr>
          <a:xfrm>
            <a:off x="649287" y="2819400"/>
            <a:ext cx="7961313" cy="3367088"/>
          </a:xfrm>
          <a:prstGeom prst="rect">
            <a:avLst/>
          </a:prstGeom>
          <a:noFill/>
          <a:ln>
            <a:noFill/>
          </a:ln>
        </p:spPr>
      </p:pic>
      <p:pic>
        <p:nvPicPr>
          <p:cNvPr id="469" name="Google Shape;469;p48"/>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IDDFS</a:t>
            </a:r>
            <a:endParaRPr/>
          </a:p>
        </p:txBody>
      </p:sp>
      <p:pic>
        <p:nvPicPr>
          <p:cNvPr id="475" name="Google Shape;475;p49"/>
          <p:cNvPicPr preferRelativeResize="0"/>
          <p:nvPr>
            <p:ph idx="1" type="body"/>
          </p:nvPr>
        </p:nvPicPr>
        <p:blipFill rotWithShape="1">
          <a:blip r:embed="rId3">
            <a:alphaModFix/>
          </a:blip>
          <a:srcRect b="0" l="0" r="0" t="0"/>
          <a:stretch/>
        </p:blipFill>
        <p:spPr>
          <a:xfrm>
            <a:off x="1153937" y="2434257"/>
            <a:ext cx="6880575" cy="2846737"/>
          </a:xfrm>
          <a:prstGeom prst="rect">
            <a:avLst/>
          </a:prstGeom>
          <a:noFill/>
          <a:ln>
            <a:noFill/>
          </a:ln>
        </p:spPr>
      </p:pic>
      <p:sp>
        <p:nvSpPr>
          <p:cNvPr id="476" name="Google Shape;476;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7" name="Google Shape;477;p49"/>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914400" y="228600"/>
            <a:ext cx="8534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solidFill>
                  <a:schemeClr val="dk1"/>
                </a:solidFill>
              </a:rPr>
              <a:t>Examples</a:t>
            </a:r>
            <a:r>
              <a:rPr b="1" i="1" lang="en-US" sz="4400" u="sng"/>
              <a:t> of Search Algorithm</a:t>
            </a:r>
            <a:endParaRPr/>
          </a:p>
        </p:txBody>
      </p:sp>
      <p:sp>
        <p:nvSpPr>
          <p:cNvPr id="120" name="Google Shape;120;p5"/>
          <p:cNvSpPr txBox="1"/>
          <p:nvPr>
            <p:ph idx="1" type="body"/>
          </p:nvPr>
        </p:nvSpPr>
        <p:spPr>
          <a:xfrm>
            <a:off x="557825" y="1981200"/>
            <a:ext cx="8229600" cy="5029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TSP</a:t>
            </a:r>
            <a:endParaRPr/>
          </a:p>
          <a:p>
            <a:pPr indent="-342900" lvl="0" marL="342900" rtl="0" algn="l">
              <a:spcBef>
                <a:spcPts val="480"/>
              </a:spcBef>
              <a:spcAft>
                <a:spcPts val="0"/>
              </a:spcAft>
              <a:buClr>
                <a:schemeClr val="dk1"/>
              </a:buClr>
              <a:buSzPts val="2400"/>
              <a:buChar char="•"/>
            </a:pPr>
            <a:r>
              <a:rPr lang="en-US" sz="2400"/>
              <a:t>8 Puzzle problem</a:t>
            </a:r>
            <a:endParaRPr/>
          </a:p>
          <a:p>
            <a:pPr indent="-342900" lvl="0" marL="342900" rtl="0" algn="l">
              <a:spcBef>
                <a:spcPts val="480"/>
              </a:spcBef>
              <a:spcAft>
                <a:spcPts val="0"/>
              </a:spcAft>
              <a:buClr>
                <a:schemeClr val="dk1"/>
              </a:buClr>
              <a:buSzPts val="2400"/>
              <a:buChar char="•"/>
            </a:pPr>
            <a:r>
              <a:rPr lang="en-US" sz="2400"/>
              <a:t>Tic Tac Toe</a:t>
            </a:r>
            <a:endParaRPr/>
          </a:p>
          <a:p>
            <a:pPr indent="-342900" lvl="0" marL="342900" rtl="0" algn="l">
              <a:spcBef>
                <a:spcPts val="480"/>
              </a:spcBef>
              <a:spcAft>
                <a:spcPts val="0"/>
              </a:spcAft>
              <a:buClr>
                <a:schemeClr val="dk1"/>
              </a:buClr>
              <a:buSzPts val="2400"/>
              <a:buChar char="•"/>
            </a:pPr>
            <a:r>
              <a:rPr lang="en-US" sz="2400"/>
              <a:t>N-queen problem</a:t>
            </a:r>
            <a:endParaRPr/>
          </a:p>
          <a:p>
            <a:pPr indent="-342900" lvl="0" marL="342900" rtl="0" algn="l">
              <a:spcBef>
                <a:spcPts val="480"/>
              </a:spcBef>
              <a:spcAft>
                <a:spcPts val="0"/>
              </a:spcAft>
              <a:buClr>
                <a:schemeClr val="dk1"/>
              </a:buClr>
              <a:buSzPts val="2400"/>
              <a:buChar char="•"/>
            </a:pPr>
            <a:r>
              <a:rPr lang="en-US" sz="2400"/>
              <a:t>Tower of Hanoi</a:t>
            </a:r>
            <a:endParaRPr/>
          </a:p>
          <a:p>
            <a:pPr indent="-342900" lvl="0" marL="342900" rtl="0" algn="l">
              <a:spcBef>
                <a:spcPts val="480"/>
              </a:spcBef>
              <a:spcAft>
                <a:spcPts val="0"/>
              </a:spcAft>
              <a:buClr>
                <a:schemeClr val="dk1"/>
              </a:buClr>
              <a:buSzPts val="2400"/>
              <a:buChar char="•"/>
            </a:pPr>
            <a:r>
              <a:rPr lang="en-US" sz="2400"/>
              <a:t>Water Jug Problem</a:t>
            </a:r>
            <a:endParaRPr/>
          </a:p>
          <a:p>
            <a:pPr indent="-342900" lvl="0" marL="342900" rtl="0" algn="l">
              <a:spcBef>
                <a:spcPts val="480"/>
              </a:spcBef>
              <a:spcAft>
                <a:spcPts val="0"/>
              </a:spcAft>
              <a:buClr>
                <a:schemeClr val="dk1"/>
              </a:buClr>
              <a:buSzPts val="2400"/>
              <a:buChar char="•"/>
            </a:pPr>
            <a:r>
              <a:rPr lang="en-US" sz="2400"/>
              <a:t>Blocks World </a:t>
            </a:r>
            <a:endParaRPr/>
          </a:p>
          <a:p>
            <a:pPr indent="-342900" lvl="0" marL="342900" rtl="0" algn="l">
              <a:spcBef>
                <a:spcPts val="480"/>
              </a:spcBef>
              <a:spcAft>
                <a:spcPts val="0"/>
              </a:spcAft>
              <a:buClr>
                <a:schemeClr val="dk1"/>
              </a:buClr>
              <a:buSzPts val="2400"/>
              <a:buChar char="•"/>
            </a:pPr>
            <a:r>
              <a:rPr lang="en-US" sz="2400"/>
              <a:t>Vacuum Cleaner</a:t>
            </a:r>
            <a:endParaRPr/>
          </a:p>
          <a:p>
            <a:pPr indent="-190500" lvl="0" marL="342900" rtl="0" algn="l">
              <a:spcBef>
                <a:spcPts val="480"/>
              </a:spcBef>
              <a:spcAft>
                <a:spcPts val="0"/>
              </a:spcAft>
              <a:buClr>
                <a:schemeClr val="dk1"/>
              </a:buClr>
              <a:buSzPts val="2400"/>
              <a:buNone/>
            </a:pPr>
            <a:r>
              <a:t/>
            </a:r>
            <a:endParaRPr sz="2400"/>
          </a:p>
        </p:txBody>
      </p:sp>
      <p:sp>
        <p:nvSpPr>
          <p:cNvPr id="121" name="Google Shape;121;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2" name="Google Shape;122;p5"/>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IDDFS – Time and Space</a:t>
            </a:r>
            <a:endParaRPr/>
          </a:p>
        </p:txBody>
      </p:sp>
      <p:pic>
        <p:nvPicPr>
          <p:cNvPr id="483" name="Google Shape;483;p50"/>
          <p:cNvPicPr preferRelativeResize="0"/>
          <p:nvPr>
            <p:ph idx="1" type="body"/>
          </p:nvPr>
        </p:nvPicPr>
        <p:blipFill rotWithShape="1">
          <a:blip r:embed="rId3">
            <a:alphaModFix/>
          </a:blip>
          <a:srcRect b="0" l="0" r="0" t="0"/>
          <a:stretch/>
        </p:blipFill>
        <p:spPr>
          <a:xfrm>
            <a:off x="557825" y="2032026"/>
            <a:ext cx="7747975" cy="3651199"/>
          </a:xfrm>
          <a:prstGeom prst="rect">
            <a:avLst/>
          </a:prstGeom>
          <a:noFill/>
          <a:ln>
            <a:noFill/>
          </a:ln>
        </p:spPr>
      </p:pic>
      <p:sp>
        <p:nvSpPr>
          <p:cNvPr id="484" name="Google Shape;484;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5" name="Google Shape;485;p50"/>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Informed Search</a:t>
            </a:r>
            <a:endParaRPr/>
          </a:p>
        </p:txBody>
      </p:sp>
      <p:sp>
        <p:nvSpPr>
          <p:cNvPr id="491" name="Google Shape;491;p51"/>
          <p:cNvSpPr txBox="1"/>
          <p:nvPr>
            <p:ph idx="1" type="body"/>
          </p:nvPr>
        </p:nvSpPr>
        <p:spPr>
          <a:xfrm>
            <a:off x="495300" y="2133600"/>
            <a:ext cx="8153400" cy="364913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Informed Search algorithms have information on the goal state which helps in more efficient searching. </a:t>
            </a:r>
            <a:endParaRPr/>
          </a:p>
          <a:p>
            <a:pPr indent="-342900" lvl="0" marL="342900" rtl="0" algn="just">
              <a:spcBef>
                <a:spcPts val="480"/>
              </a:spcBef>
              <a:spcAft>
                <a:spcPts val="0"/>
              </a:spcAft>
              <a:buClr>
                <a:schemeClr val="dk1"/>
              </a:buClr>
              <a:buSzPts val="2400"/>
              <a:buChar char="•"/>
            </a:pPr>
            <a:r>
              <a:rPr lang="en-US" sz="2400"/>
              <a:t>This information is obtained by a function that estimates how close a state is to the goal state.</a:t>
            </a:r>
            <a:endParaRPr/>
          </a:p>
          <a:p>
            <a:pPr indent="-342900" lvl="0" marL="342900" rtl="0" algn="just">
              <a:spcBef>
                <a:spcPts val="480"/>
              </a:spcBef>
              <a:spcAft>
                <a:spcPts val="0"/>
              </a:spcAft>
              <a:buClr>
                <a:schemeClr val="dk1"/>
              </a:buClr>
              <a:buSzPts val="2400"/>
              <a:buChar char="•"/>
            </a:pPr>
            <a:r>
              <a:rPr lang="en-US" sz="2400"/>
              <a:t>Informed search algorithm uses the idea of heuristic, so it is also called Heuristic search.</a:t>
            </a:r>
            <a:endParaRPr/>
          </a:p>
        </p:txBody>
      </p:sp>
      <p:sp>
        <p:nvSpPr>
          <p:cNvPr id="492" name="Google Shape;492;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93" name="Google Shape;493;p51"/>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type="title"/>
          </p:nvPr>
        </p:nvSpPr>
        <p:spPr>
          <a:xfrm>
            <a:off x="304800" y="143933"/>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i="1" lang="en-US" sz="3600" u="sng"/>
              <a:t>Heuristic Search</a:t>
            </a:r>
            <a:endParaRPr/>
          </a:p>
        </p:txBody>
      </p:sp>
      <p:sp>
        <p:nvSpPr>
          <p:cNvPr id="499" name="Google Shape;499;p52"/>
          <p:cNvSpPr txBox="1"/>
          <p:nvPr>
            <p:ph idx="1" type="body"/>
          </p:nvPr>
        </p:nvSpPr>
        <p:spPr>
          <a:xfrm>
            <a:off x="381000" y="1905000"/>
            <a:ext cx="8382000" cy="45720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400"/>
              <a:buChar char="•"/>
            </a:pPr>
            <a:r>
              <a:rPr lang="en-US" sz="2400"/>
              <a:t>Add domain-specific information to select what is the best path to continue searching along</a:t>
            </a:r>
            <a:endParaRPr/>
          </a:p>
          <a:p>
            <a:pPr indent="-342900" lvl="0" marL="342900" rtl="0" algn="just">
              <a:spcBef>
                <a:spcPts val="480"/>
              </a:spcBef>
              <a:spcAft>
                <a:spcPts val="0"/>
              </a:spcAft>
              <a:buClr>
                <a:schemeClr val="dk1"/>
              </a:buClr>
              <a:buSzPts val="2400"/>
              <a:buChar char="•"/>
            </a:pPr>
            <a:r>
              <a:rPr lang="en-US" sz="2400"/>
              <a:t>Define a </a:t>
            </a:r>
            <a:r>
              <a:rPr b="1" lang="en-US" sz="2400"/>
              <a:t>heuristic function</a:t>
            </a:r>
            <a:r>
              <a:rPr lang="en-US" sz="2400"/>
              <a:t>, h(n), that estimates the "goodness" of a node n. Specifically, h(n) = estimated cost (or distance) of minimal cost path from n to a goal state.</a:t>
            </a:r>
            <a:endParaRPr/>
          </a:p>
          <a:p>
            <a:pPr indent="-342900" lvl="0" marL="342900" rtl="0" algn="just">
              <a:spcBef>
                <a:spcPts val="480"/>
              </a:spcBef>
              <a:spcAft>
                <a:spcPts val="0"/>
              </a:spcAft>
              <a:buClr>
                <a:schemeClr val="dk1"/>
              </a:buClr>
              <a:buSzPts val="2400"/>
              <a:buChar char="•"/>
            </a:pPr>
            <a:r>
              <a:rPr lang="en-US" sz="2400"/>
              <a:t>The term heuristic means "serving to aid discovery" and is an estimate, based on domain-specific information that is computable from the current state description, of how close we are to a goal</a:t>
            </a:r>
            <a:endParaRPr/>
          </a:p>
          <a:p>
            <a:pPr indent="0" lvl="0" marL="0" rtl="0" algn="l">
              <a:spcBef>
                <a:spcPts val="480"/>
              </a:spcBef>
              <a:spcAft>
                <a:spcPts val="0"/>
              </a:spcAft>
              <a:buClr>
                <a:schemeClr val="dk1"/>
              </a:buClr>
              <a:buSzPts val="2400"/>
              <a:buNone/>
            </a:pPr>
            <a:br>
              <a:rPr lang="en-US" sz="2400"/>
            </a:br>
            <a:endParaRPr sz="2400"/>
          </a:p>
        </p:txBody>
      </p:sp>
      <p:sp>
        <p:nvSpPr>
          <p:cNvPr id="500" name="Google Shape;500;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1" name="Google Shape;501;p52"/>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Heuristic function</a:t>
            </a:r>
            <a:endParaRPr/>
          </a:p>
        </p:txBody>
      </p:sp>
      <p:sp>
        <p:nvSpPr>
          <p:cNvPr id="507" name="Google Shape;507;p53"/>
          <p:cNvSpPr txBox="1"/>
          <p:nvPr>
            <p:ph idx="1" type="body"/>
          </p:nvPr>
        </p:nvSpPr>
        <p:spPr>
          <a:xfrm>
            <a:off x="457200" y="2142068"/>
            <a:ext cx="8382000" cy="4106331"/>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2400"/>
              <a:buChar char="•"/>
            </a:pPr>
            <a:r>
              <a:rPr lang="en-US" sz="2400"/>
              <a:t>Heuristic is a function which is used in Informed Search, and it finds the most promising path. </a:t>
            </a:r>
            <a:endParaRPr/>
          </a:p>
          <a:p>
            <a:pPr indent="-342900" lvl="0" marL="342900" rtl="0" algn="just">
              <a:spcBef>
                <a:spcPts val="480"/>
              </a:spcBef>
              <a:spcAft>
                <a:spcPts val="0"/>
              </a:spcAft>
              <a:buClr>
                <a:schemeClr val="dk1"/>
              </a:buClr>
              <a:buSzPts val="2400"/>
              <a:buChar char="•"/>
            </a:pPr>
            <a:r>
              <a:rPr lang="en-US" sz="2400"/>
              <a:t>It takes the current state of the agent as its input and produces the estimation of how close agent is from the goal. </a:t>
            </a:r>
            <a:endParaRPr/>
          </a:p>
          <a:p>
            <a:pPr indent="-342900" lvl="0" marL="342900" rtl="0" algn="just">
              <a:spcBef>
                <a:spcPts val="480"/>
              </a:spcBef>
              <a:spcAft>
                <a:spcPts val="0"/>
              </a:spcAft>
              <a:buClr>
                <a:schemeClr val="dk1"/>
              </a:buClr>
              <a:buSzPts val="2400"/>
              <a:buChar char="•"/>
            </a:pPr>
            <a:r>
              <a:rPr lang="en-US" sz="2400"/>
              <a:t>The heuristic method, however, might not always give the best solution, but it guaranteed to find a good solution in reasonable time. </a:t>
            </a:r>
            <a:endParaRPr/>
          </a:p>
          <a:p>
            <a:pPr indent="-342900" lvl="0" marL="342900" rtl="0" algn="just">
              <a:spcBef>
                <a:spcPts val="480"/>
              </a:spcBef>
              <a:spcAft>
                <a:spcPts val="0"/>
              </a:spcAft>
              <a:buClr>
                <a:schemeClr val="dk1"/>
              </a:buClr>
              <a:buSzPts val="2400"/>
              <a:buChar char="•"/>
            </a:pPr>
            <a:r>
              <a:rPr lang="en-US" sz="2400"/>
              <a:t>Heuristic function estimates how close a state is to the goal. It is represented by h(n), and it calculates the cost of an optimal path between the pair of states. </a:t>
            </a:r>
            <a:endParaRPr/>
          </a:p>
          <a:p>
            <a:pPr indent="-342900" lvl="0" marL="342900" rtl="0" algn="just">
              <a:spcBef>
                <a:spcPts val="480"/>
              </a:spcBef>
              <a:spcAft>
                <a:spcPts val="0"/>
              </a:spcAft>
              <a:buClr>
                <a:schemeClr val="dk1"/>
              </a:buClr>
              <a:buSzPts val="2400"/>
              <a:buChar char="•"/>
            </a:pPr>
            <a:r>
              <a:rPr lang="en-US" sz="2400"/>
              <a:t>The value of the heuristic function is always positive</a:t>
            </a:r>
            <a:endParaRPr/>
          </a:p>
        </p:txBody>
      </p:sp>
      <p:sp>
        <p:nvSpPr>
          <p:cNvPr id="508" name="Google Shape;508;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9" name="Google Shape;509;p53"/>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427892" y="771118"/>
            <a:ext cx="7772400" cy="8466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Generate and Test</a:t>
            </a:r>
            <a:endParaRPr/>
          </a:p>
        </p:txBody>
      </p:sp>
      <p:sp>
        <p:nvSpPr>
          <p:cNvPr id="515" name="Google Shape;515;p54"/>
          <p:cNvSpPr txBox="1"/>
          <p:nvPr>
            <p:ph idx="1" type="body"/>
          </p:nvPr>
        </p:nvSpPr>
        <p:spPr>
          <a:xfrm>
            <a:off x="445477" y="1981200"/>
            <a:ext cx="8229600" cy="4876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400"/>
              <a:buChar char="•"/>
            </a:pPr>
            <a:r>
              <a:rPr lang="en-US" sz="2400"/>
              <a:t>Generate-and-test search algorithm is a very simple algorithm that guarantees to find a solution if done systematically and there exists a solution.</a:t>
            </a:r>
            <a:endParaRPr/>
          </a:p>
          <a:p>
            <a:pPr indent="-342900" lvl="0" marL="342900" rtl="0" algn="just">
              <a:spcBef>
                <a:spcPts val="480"/>
              </a:spcBef>
              <a:spcAft>
                <a:spcPts val="0"/>
              </a:spcAft>
              <a:buClr>
                <a:schemeClr val="dk1"/>
              </a:buClr>
              <a:buSzPts val="2400"/>
              <a:buChar char="•"/>
            </a:pPr>
            <a:r>
              <a:rPr lang="en-US" sz="2400"/>
              <a:t>The generate and Test algorithm is a depth first search procedure because complete possible solutions are generated before test. </a:t>
            </a:r>
            <a:endParaRPr/>
          </a:p>
          <a:p>
            <a:pPr indent="-342900" lvl="0" marL="342900" rtl="0" algn="just">
              <a:spcBef>
                <a:spcPts val="480"/>
              </a:spcBef>
              <a:spcAft>
                <a:spcPts val="0"/>
              </a:spcAft>
              <a:buClr>
                <a:schemeClr val="dk1"/>
              </a:buClr>
              <a:buSzPts val="2400"/>
              <a:buChar char="•"/>
            </a:pPr>
            <a:r>
              <a:rPr lang="en-US" sz="2400"/>
              <a:t>This can be implemented states are likely to appear often in a tree</a:t>
            </a:r>
            <a:endParaRPr/>
          </a:p>
          <a:p>
            <a:pPr indent="-342900" lvl="0" marL="342900" rtl="0" algn="just">
              <a:spcBef>
                <a:spcPts val="480"/>
              </a:spcBef>
              <a:spcAft>
                <a:spcPts val="0"/>
              </a:spcAft>
              <a:buClr>
                <a:schemeClr val="dk1"/>
              </a:buClr>
              <a:buSzPts val="2400"/>
              <a:buChar char="•"/>
            </a:pPr>
            <a:r>
              <a:rPr lang="en-US" sz="2400"/>
              <a:t>It can be implemented on a search graph rather than a tree</a:t>
            </a:r>
            <a:endParaRPr/>
          </a:p>
        </p:txBody>
      </p:sp>
      <p:sp>
        <p:nvSpPr>
          <p:cNvPr id="516" name="Google Shape;516;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7" name="Google Shape;517;p54"/>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5"/>
          <p:cNvSpPr txBox="1"/>
          <p:nvPr>
            <p:ph type="title"/>
          </p:nvPr>
        </p:nvSpPr>
        <p:spPr>
          <a:xfrm>
            <a:off x="533400" y="1524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Generate and Test</a:t>
            </a:r>
            <a:endParaRPr/>
          </a:p>
        </p:txBody>
      </p:sp>
      <p:sp>
        <p:nvSpPr>
          <p:cNvPr id="523" name="Google Shape;52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4" name="Google Shape;524;p55"/>
          <p:cNvPicPr preferRelativeResize="0"/>
          <p:nvPr/>
        </p:nvPicPr>
        <p:blipFill rotWithShape="1">
          <a:blip r:embed="rId3">
            <a:alphaModFix/>
          </a:blip>
          <a:srcRect b="0" l="0" r="0" t="0"/>
          <a:stretch/>
        </p:blipFill>
        <p:spPr>
          <a:xfrm>
            <a:off x="159026" y="1752600"/>
            <a:ext cx="4419600" cy="4576762"/>
          </a:xfrm>
          <a:prstGeom prst="rect">
            <a:avLst/>
          </a:prstGeom>
          <a:noFill/>
          <a:ln>
            <a:noFill/>
          </a:ln>
        </p:spPr>
      </p:pic>
      <p:pic>
        <p:nvPicPr>
          <p:cNvPr id="525" name="Google Shape;525;p55"/>
          <p:cNvPicPr preferRelativeResize="0"/>
          <p:nvPr/>
        </p:nvPicPr>
        <p:blipFill rotWithShape="1">
          <a:blip r:embed="rId4">
            <a:alphaModFix/>
          </a:blip>
          <a:srcRect b="0" l="0" r="0" t="0"/>
          <a:stretch/>
        </p:blipFill>
        <p:spPr>
          <a:xfrm>
            <a:off x="4727575" y="2514600"/>
            <a:ext cx="4340225" cy="2743200"/>
          </a:xfrm>
          <a:prstGeom prst="rect">
            <a:avLst/>
          </a:prstGeom>
          <a:noFill/>
          <a:ln>
            <a:noFill/>
          </a:ln>
        </p:spPr>
      </p:pic>
      <p:pic>
        <p:nvPicPr>
          <p:cNvPr id="526" name="Google Shape;526;p55"/>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Generate and Test - Example</a:t>
            </a:r>
            <a:endParaRPr/>
          </a:p>
        </p:txBody>
      </p:sp>
      <p:sp>
        <p:nvSpPr>
          <p:cNvPr id="532" name="Google Shape;532;p56"/>
          <p:cNvSpPr txBox="1"/>
          <p:nvPr>
            <p:ph idx="1" type="body"/>
          </p:nvPr>
        </p:nvSpPr>
        <p:spPr>
          <a:xfrm>
            <a:off x="578340" y="1947765"/>
            <a:ext cx="8229600" cy="49530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000"/>
              <a:buChar char="•"/>
            </a:pPr>
            <a:r>
              <a:rPr lang="en-US" sz="2000"/>
              <a:t>The delivery robot must carry out a number of delivery activities, A, B, C, D, and E. Suppose that each activity happens at any of times 1, 2, 3, or 4</a:t>
            </a:r>
            <a:endParaRPr/>
          </a:p>
          <a:p>
            <a:pPr indent="-342900" lvl="0" marL="342900" rtl="0" algn="just">
              <a:spcBef>
                <a:spcPts val="400"/>
              </a:spcBef>
              <a:spcAft>
                <a:spcPts val="0"/>
              </a:spcAft>
              <a:buClr>
                <a:schemeClr val="dk1"/>
              </a:buClr>
              <a:buSzPts val="2000"/>
              <a:buChar char="•"/>
            </a:pPr>
            <a:r>
              <a:rPr lang="en-US" sz="2000"/>
              <a:t>{B≠3), (C≠2), (A≠B), ( B≠C), (C&lt;D), (A=D),</a:t>
            </a:r>
            <a:endParaRPr/>
          </a:p>
          <a:p>
            <a:pPr indent="0" lvl="0" marL="0" rtl="0" algn="just">
              <a:spcBef>
                <a:spcPts val="400"/>
              </a:spcBef>
              <a:spcAft>
                <a:spcPts val="0"/>
              </a:spcAft>
              <a:buClr>
                <a:schemeClr val="dk1"/>
              </a:buClr>
              <a:buSzPts val="2000"/>
              <a:buNone/>
            </a:pPr>
            <a:r>
              <a:rPr lang="en-US" sz="2000"/>
              <a:t>(E&lt;A), (E&lt;B), (E&lt;C), (E&lt;D), ( B≠D)}</a:t>
            </a:r>
            <a:endParaRPr/>
          </a:p>
          <a:p>
            <a:pPr indent="0" lvl="0" marL="0" rtl="0" algn="just">
              <a:spcBef>
                <a:spcPts val="400"/>
              </a:spcBef>
              <a:spcAft>
                <a:spcPts val="0"/>
              </a:spcAft>
              <a:buClr>
                <a:schemeClr val="dk1"/>
              </a:buClr>
              <a:buSzPts val="2000"/>
              <a:buNone/>
            </a:pPr>
            <a:r>
              <a:rPr lang="en-US" sz="2000"/>
              <a:t>A – 		1 4	4</a:t>
            </a:r>
            <a:endParaRPr/>
          </a:p>
          <a:p>
            <a:pPr indent="0" lvl="0" marL="0" rtl="0" algn="just">
              <a:spcBef>
                <a:spcPts val="400"/>
              </a:spcBef>
              <a:spcAft>
                <a:spcPts val="0"/>
              </a:spcAft>
              <a:buClr>
                <a:schemeClr val="dk1"/>
              </a:buClr>
              <a:buSzPts val="2000"/>
              <a:buNone/>
            </a:pPr>
            <a:r>
              <a:rPr lang="en-US" sz="2000"/>
              <a:t>B – 1 2 4 	2</a:t>
            </a:r>
            <a:endParaRPr/>
          </a:p>
          <a:p>
            <a:pPr indent="0" lvl="0" marL="0" rtl="0" algn="just">
              <a:spcBef>
                <a:spcPts val="400"/>
              </a:spcBef>
              <a:spcAft>
                <a:spcPts val="0"/>
              </a:spcAft>
              <a:buClr>
                <a:schemeClr val="dk1"/>
              </a:buClr>
              <a:buSzPts val="2000"/>
              <a:buNone/>
            </a:pPr>
            <a:r>
              <a:rPr lang="en-US" sz="2000"/>
              <a:t>C -  1 3 4		3</a:t>
            </a:r>
            <a:endParaRPr/>
          </a:p>
          <a:p>
            <a:pPr indent="0" lvl="0" marL="0" rtl="0" algn="just">
              <a:spcBef>
                <a:spcPts val="400"/>
              </a:spcBef>
              <a:spcAft>
                <a:spcPts val="0"/>
              </a:spcAft>
              <a:buClr>
                <a:schemeClr val="dk1"/>
              </a:buClr>
              <a:buSzPts val="2000"/>
              <a:buNone/>
            </a:pPr>
            <a:r>
              <a:rPr lang="en-US" sz="2000"/>
              <a:t>D - 		4	4</a:t>
            </a:r>
            <a:endParaRPr/>
          </a:p>
          <a:p>
            <a:pPr indent="0" lvl="0" marL="0" rtl="0" algn="just">
              <a:spcBef>
                <a:spcPts val="400"/>
              </a:spcBef>
              <a:spcAft>
                <a:spcPts val="0"/>
              </a:spcAft>
              <a:buClr>
                <a:schemeClr val="dk1"/>
              </a:buClr>
              <a:buSzPts val="2000"/>
              <a:buNone/>
            </a:pPr>
            <a:r>
              <a:rPr lang="en-US" sz="2000"/>
              <a:t>E			1</a:t>
            </a:r>
            <a:endParaRPr/>
          </a:p>
        </p:txBody>
      </p:sp>
      <p:sp>
        <p:nvSpPr>
          <p:cNvPr id="533" name="Google Shape;53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4" name="Google Shape;534;p56"/>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7"/>
          <p:cNvSpPr txBox="1"/>
          <p:nvPr>
            <p:ph type="title"/>
          </p:nvPr>
        </p:nvSpPr>
        <p:spPr>
          <a:xfrm>
            <a:off x="457200" y="2286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TSP - Example</a:t>
            </a:r>
            <a:endParaRPr/>
          </a:p>
        </p:txBody>
      </p:sp>
      <p:sp>
        <p:nvSpPr>
          <p:cNvPr id="540" name="Google Shape;540;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1" name="Google Shape;541;p57"/>
          <p:cNvPicPr preferRelativeResize="0"/>
          <p:nvPr/>
        </p:nvPicPr>
        <p:blipFill rotWithShape="1">
          <a:blip r:embed="rId3">
            <a:alphaModFix/>
          </a:blip>
          <a:srcRect b="0" l="0" r="0" t="0"/>
          <a:stretch/>
        </p:blipFill>
        <p:spPr>
          <a:xfrm>
            <a:off x="595925" y="1877180"/>
            <a:ext cx="7772399" cy="3609220"/>
          </a:xfrm>
          <a:prstGeom prst="rect">
            <a:avLst/>
          </a:prstGeom>
          <a:noFill/>
          <a:ln>
            <a:noFill/>
          </a:ln>
        </p:spPr>
      </p:pic>
      <p:sp>
        <p:nvSpPr>
          <p:cNvPr id="542" name="Google Shape;542;p57"/>
          <p:cNvSpPr txBox="1"/>
          <p:nvPr/>
        </p:nvSpPr>
        <p:spPr>
          <a:xfrm>
            <a:off x="1676400" y="5532783"/>
            <a:ext cx="533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u="sng" cap="none" strike="noStrike">
                <a:solidFill>
                  <a:schemeClr val="dk1"/>
                </a:solidFill>
                <a:latin typeface="Calibri"/>
                <a:ea typeface="Calibri"/>
                <a:cs typeface="Calibri"/>
                <a:sym typeface="Calibri"/>
              </a:rPr>
              <a:t>1 – 3 – 5 – 7  - 6  –  4 – 2 </a:t>
            </a:r>
            <a:endParaRPr/>
          </a:p>
        </p:txBody>
      </p:sp>
      <p:pic>
        <p:nvPicPr>
          <p:cNvPr id="543" name="Google Shape;543;p57"/>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Best First Search</a:t>
            </a:r>
            <a:endParaRPr/>
          </a:p>
        </p:txBody>
      </p:sp>
      <p:sp>
        <p:nvSpPr>
          <p:cNvPr id="549" name="Google Shape;549;p58"/>
          <p:cNvSpPr txBox="1"/>
          <p:nvPr>
            <p:ph idx="1" type="body"/>
          </p:nvPr>
        </p:nvSpPr>
        <p:spPr>
          <a:xfrm>
            <a:off x="457200" y="2142068"/>
            <a:ext cx="8458200" cy="387773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Best first search is a traversal technique that decides which node is to be visited next by checking which node is the most promising one and then check it. </a:t>
            </a:r>
            <a:endParaRPr/>
          </a:p>
          <a:p>
            <a:pPr indent="-342900" lvl="0" marL="342900" rtl="0" algn="just">
              <a:spcBef>
                <a:spcPts val="480"/>
              </a:spcBef>
              <a:spcAft>
                <a:spcPts val="0"/>
              </a:spcAft>
              <a:buClr>
                <a:schemeClr val="dk1"/>
              </a:buClr>
              <a:buSzPts val="2400"/>
              <a:buChar char="•"/>
            </a:pPr>
            <a:r>
              <a:rPr lang="en-US" sz="2400"/>
              <a:t>Best first search is an instance of graph search algorithm in which a node is selected for expansion based on evaluation function f (n)</a:t>
            </a:r>
            <a:endParaRPr/>
          </a:p>
          <a:p>
            <a:pPr indent="-342900" lvl="0" marL="342900" rtl="0" algn="just">
              <a:spcBef>
                <a:spcPts val="480"/>
              </a:spcBef>
              <a:spcAft>
                <a:spcPts val="0"/>
              </a:spcAft>
              <a:buClr>
                <a:schemeClr val="dk1"/>
              </a:buClr>
              <a:buSzPts val="2400"/>
              <a:buChar char="•"/>
            </a:pPr>
            <a:r>
              <a:rPr lang="en-US" sz="2400"/>
              <a:t>Best first search can be implemented a priority queue, a data structure that will maintain the fringe in ascending order of f values.</a:t>
            </a:r>
            <a:endParaRPr/>
          </a:p>
        </p:txBody>
      </p:sp>
      <p:sp>
        <p:nvSpPr>
          <p:cNvPr id="550" name="Google Shape;550;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1" name="Google Shape;551;p58"/>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Best First Search - Algorithm</a:t>
            </a:r>
            <a:endParaRPr/>
          </a:p>
        </p:txBody>
      </p:sp>
      <p:pic>
        <p:nvPicPr>
          <p:cNvPr id="557" name="Google Shape;557;p59"/>
          <p:cNvPicPr preferRelativeResize="0"/>
          <p:nvPr>
            <p:ph idx="1" type="body"/>
          </p:nvPr>
        </p:nvPicPr>
        <p:blipFill rotWithShape="1">
          <a:blip r:embed="rId3">
            <a:alphaModFix/>
          </a:blip>
          <a:srcRect b="0" l="0" r="0" t="0"/>
          <a:stretch/>
        </p:blipFill>
        <p:spPr>
          <a:xfrm>
            <a:off x="1841500" y="1885950"/>
            <a:ext cx="5505450" cy="3943350"/>
          </a:xfrm>
          <a:prstGeom prst="rect">
            <a:avLst/>
          </a:prstGeom>
          <a:noFill/>
          <a:ln>
            <a:noFill/>
          </a:ln>
        </p:spPr>
      </p:pic>
      <p:sp>
        <p:nvSpPr>
          <p:cNvPr id="558" name="Google Shape;558;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9" name="Google Shape;559;p59"/>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Vacuum Cleaner </a:t>
            </a:r>
            <a:endParaRPr/>
          </a:p>
        </p:txBody>
      </p:sp>
      <p:pic>
        <p:nvPicPr>
          <p:cNvPr id="128" name="Google Shape;128;p6"/>
          <p:cNvPicPr preferRelativeResize="0"/>
          <p:nvPr>
            <p:ph idx="4" type="body"/>
          </p:nvPr>
        </p:nvPicPr>
        <p:blipFill rotWithShape="1">
          <a:blip r:embed="rId3">
            <a:alphaModFix/>
          </a:blip>
          <a:srcRect b="0" l="0" r="0" t="0"/>
          <a:stretch/>
        </p:blipFill>
        <p:spPr>
          <a:xfrm>
            <a:off x="4530058" y="3018828"/>
            <a:ext cx="4613942" cy="2318187"/>
          </a:xfrm>
          <a:prstGeom prst="rect">
            <a:avLst/>
          </a:prstGeom>
          <a:noFill/>
          <a:ln>
            <a:noFill/>
          </a:ln>
        </p:spPr>
      </p:pic>
      <p:sp>
        <p:nvSpPr>
          <p:cNvPr id="129" name="Google Shape;12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0" name="Google Shape;130;p6"/>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pic>
        <p:nvPicPr>
          <p:cNvPr id="131" name="Google Shape;131;p6"/>
          <p:cNvPicPr preferRelativeResize="0"/>
          <p:nvPr>
            <p:ph idx="2" type="body"/>
          </p:nvPr>
        </p:nvPicPr>
        <p:blipFill rotWithShape="1">
          <a:blip r:embed="rId5">
            <a:alphaModFix/>
          </a:blip>
          <a:srcRect b="0" l="0" r="0" t="0"/>
          <a:stretch/>
        </p:blipFill>
        <p:spPr>
          <a:xfrm>
            <a:off x="228600" y="2012895"/>
            <a:ext cx="4613942" cy="331239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Example</a:t>
            </a:r>
            <a:endParaRPr/>
          </a:p>
        </p:txBody>
      </p:sp>
      <p:pic>
        <p:nvPicPr>
          <p:cNvPr id="565" name="Google Shape;565;p60"/>
          <p:cNvPicPr preferRelativeResize="0"/>
          <p:nvPr>
            <p:ph idx="1" type="body"/>
          </p:nvPr>
        </p:nvPicPr>
        <p:blipFill rotWithShape="1">
          <a:blip r:embed="rId3">
            <a:alphaModFix/>
          </a:blip>
          <a:srcRect b="0" l="0" r="0" t="0"/>
          <a:stretch/>
        </p:blipFill>
        <p:spPr>
          <a:xfrm>
            <a:off x="1931241" y="1846263"/>
            <a:ext cx="5325967" cy="4022725"/>
          </a:xfrm>
          <a:prstGeom prst="rect">
            <a:avLst/>
          </a:prstGeom>
          <a:noFill/>
          <a:ln>
            <a:noFill/>
          </a:ln>
        </p:spPr>
      </p:pic>
      <p:sp>
        <p:nvSpPr>
          <p:cNvPr id="566" name="Google Shape;566;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7" name="Google Shape;567;p60"/>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800"/>
              <a:buFont typeface="Calibri"/>
              <a:buNone/>
            </a:pPr>
            <a:r>
              <a:rPr b="1" i="1" lang="en-US" sz="4800" u="sng"/>
              <a:t>BFS - Working</a:t>
            </a:r>
            <a:endParaRPr/>
          </a:p>
        </p:txBody>
      </p:sp>
      <p:pic>
        <p:nvPicPr>
          <p:cNvPr descr="C:\Users\admin\Desktop\b2.JPG" id="573" name="Google Shape;573;p61"/>
          <p:cNvPicPr preferRelativeResize="0"/>
          <p:nvPr>
            <p:ph idx="1" type="body"/>
          </p:nvPr>
        </p:nvPicPr>
        <p:blipFill rotWithShape="1">
          <a:blip r:embed="rId3">
            <a:alphaModFix/>
          </a:blip>
          <a:srcRect b="0" l="0" r="0" t="0"/>
          <a:stretch/>
        </p:blipFill>
        <p:spPr>
          <a:xfrm>
            <a:off x="533400" y="2194560"/>
            <a:ext cx="3809559" cy="3520440"/>
          </a:xfrm>
          <a:prstGeom prst="rect">
            <a:avLst/>
          </a:prstGeom>
          <a:noFill/>
          <a:ln>
            <a:noFill/>
          </a:ln>
        </p:spPr>
      </p:pic>
      <p:sp>
        <p:nvSpPr>
          <p:cNvPr id="574" name="Google Shape;574;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admin\Desktop\b3.JPG" id="575" name="Google Shape;575;p61"/>
          <p:cNvPicPr preferRelativeResize="0"/>
          <p:nvPr/>
        </p:nvPicPr>
        <p:blipFill rotWithShape="1">
          <a:blip r:embed="rId4">
            <a:alphaModFix/>
          </a:blip>
          <a:srcRect b="0" l="0" r="0" t="0"/>
          <a:stretch/>
        </p:blipFill>
        <p:spPr>
          <a:xfrm>
            <a:off x="4663439" y="2194560"/>
            <a:ext cx="4023361" cy="3520440"/>
          </a:xfrm>
          <a:prstGeom prst="rect">
            <a:avLst/>
          </a:prstGeom>
          <a:noFill/>
          <a:ln>
            <a:noFill/>
          </a:ln>
        </p:spPr>
      </p:pic>
      <p:pic>
        <p:nvPicPr>
          <p:cNvPr id="576" name="Google Shape;576;p61"/>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Working</a:t>
            </a:r>
            <a:endParaRPr/>
          </a:p>
        </p:txBody>
      </p:sp>
      <p:sp>
        <p:nvSpPr>
          <p:cNvPr id="582" name="Google Shape;582;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admin\Desktop\b5.JPG" id="583" name="Google Shape;583;p62"/>
          <p:cNvPicPr preferRelativeResize="0"/>
          <p:nvPr/>
        </p:nvPicPr>
        <p:blipFill rotWithShape="1">
          <a:blip r:embed="rId3">
            <a:alphaModFix/>
          </a:blip>
          <a:srcRect b="0" l="0" r="0" t="0"/>
          <a:stretch/>
        </p:blipFill>
        <p:spPr>
          <a:xfrm>
            <a:off x="4823460" y="2286244"/>
            <a:ext cx="3939540" cy="3347435"/>
          </a:xfrm>
          <a:prstGeom prst="rect">
            <a:avLst/>
          </a:prstGeom>
          <a:noFill/>
          <a:ln>
            <a:noFill/>
          </a:ln>
        </p:spPr>
      </p:pic>
      <p:pic>
        <p:nvPicPr>
          <p:cNvPr descr="C:\Users\admin\Desktop\b4.JPG" id="584" name="Google Shape;584;p62"/>
          <p:cNvPicPr preferRelativeResize="0"/>
          <p:nvPr/>
        </p:nvPicPr>
        <p:blipFill rotWithShape="1">
          <a:blip r:embed="rId4">
            <a:alphaModFix/>
          </a:blip>
          <a:srcRect b="0" l="0" r="0" t="0"/>
          <a:stretch/>
        </p:blipFill>
        <p:spPr>
          <a:xfrm>
            <a:off x="457200" y="2286000"/>
            <a:ext cx="4055292" cy="3352800"/>
          </a:xfrm>
          <a:prstGeom prst="rect">
            <a:avLst/>
          </a:prstGeom>
          <a:noFill/>
          <a:ln>
            <a:noFill/>
          </a:ln>
        </p:spPr>
      </p:pic>
      <p:pic>
        <p:nvPicPr>
          <p:cNvPr id="585" name="Google Shape;585;p62"/>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Working</a:t>
            </a:r>
            <a:endParaRPr/>
          </a:p>
        </p:txBody>
      </p:sp>
      <p:sp>
        <p:nvSpPr>
          <p:cNvPr id="591" name="Google Shape;591;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admin\Desktop\b6.JPG" id="592" name="Google Shape;592;p63"/>
          <p:cNvPicPr preferRelativeResize="0"/>
          <p:nvPr/>
        </p:nvPicPr>
        <p:blipFill rotWithShape="1">
          <a:blip r:embed="rId3">
            <a:alphaModFix/>
          </a:blip>
          <a:srcRect b="0" l="0" r="0" t="0"/>
          <a:stretch/>
        </p:blipFill>
        <p:spPr>
          <a:xfrm>
            <a:off x="813090" y="2109841"/>
            <a:ext cx="3555527" cy="3604885"/>
          </a:xfrm>
          <a:prstGeom prst="rect">
            <a:avLst/>
          </a:prstGeom>
          <a:noFill/>
          <a:ln>
            <a:noFill/>
          </a:ln>
        </p:spPr>
      </p:pic>
      <p:pic>
        <p:nvPicPr>
          <p:cNvPr descr="C:\Users\admin\Desktop\b7.JPG" id="593" name="Google Shape;593;p63"/>
          <p:cNvPicPr preferRelativeResize="0"/>
          <p:nvPr/>
        </p:nvPicPr>
        <p:blipFill rotWithShape="1">
          <a:blip r:embed="rId4">
            <a:alphaModFix/>
          </a:blip>
          <a:srcRect b="0" l="0" r="0" t="0"/>
          <a:stretch/>
        </p:blipFill>
        <p:spPr>
          <a:xfrm>
            <a:off x="4851578" y="2104655"/>
            <a:ext cx="3555644" cy="3610345"/>
          </a:xfrm>
          <a:prstGeom prst="rect">
            <a:avLst/>
          </a:prstGeom>
          <a:noFill/>
          <a:ln>
            <a:noFill/>
          </a:ln>
        </p:spPr>
      </p:pic>
      <p:pic>
        <p:nvPicPr>
          <p:cNvPr id="594" name="Google Shape;594;p63"/>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Working</a:t>
            </a:r>
            <a:endParaRPr/>
          </a:p>
        </p:txBody>
      </p:sp>
      <p:pic>
        <p:nvPicPr>
          <p:cNvPr descr="C:\Users\admin\Desktop\b8.JPG" id="600" name="Google Shape;600;p64"/>
          <p:cNvPicPr preferRelativeResize="0"/>
          <p:nvPr>
            <p:ph idx="1" type="body"/>
          </p:nvPr>
        </p:nvPicPr>
        <p:blipFill rotWithShape="1">
          <a:blip r:embed="rId3">
            <a:alphaModFix/>
          </a:blip>
          <a:srcRect b="0" l="0" r="0" t="0"/>
          <a:stretch/>
        </p:blipFill>
        <p:spPr>
          <a:xfrm>
            <a:off x="457200" y="2141220"/>
            <a:ext cx="4005651" cy="3268980"/>
          </a:xfrm>
          <a:prstGeom prst="rect">
            <a:avLst/>
          </a:prstGeom>
          <a:noFill/>
          <a:ln>
            <a:noFill/>
          </a:ln>
        </p:spPr>
      </p:pic>
      <p:sp>
        <p:nvSpPr>
          <p:cNvPr id="601" name="Google Shape;601;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admin\Desktop\b9.JPG" id="602" name="Google Shape;602;p64"/>
          <p:cNvPicPr preferRelativeResize="0"/>
          <p:nvPr/>
        </p:nvPicPr>
        <p:blipFill rotWithShape="1">
          <a:blip r:embed="rId4">
            <a:alphaModFix/>
          </a:blip>
          <a:srcRect b="0" l="0" r="0" t="0"/>
          <a:stretch/>
        </p:blipFill>
        <p:spPr>
          <a:xfrm>
            <a:off x="4815840" y="2148180"/>
            <a:ext cx="4023360" cy="3262020"/>
          </a:xfrm>
          <a:prstGeom prst="rect">
            <a:avLst/>
          </a:prstGeom>
          <a:noFill/>
          <a:ln>
            <a:noFill/>
          </a:ln>
        </p:spPr>
      </p:pic>
      <p:pic>
        <p:nvPicPr>
          <p:cNvPr id="603" name="Google Shape;603;p64"/>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BFS - Working</a:t>
            </a:r>
            <a:endParaRPr/>
          </a:p>
        </p:txBody>
      </p:sp>
      <p:pic>
        <p:nvPicPr>
          <p:cNvPr descr="C:\Users\admin\Desktop\b11.JPG" id="609" name="Google Shape;609;p65"/>
          <p:cNvPicPr preferRelativeResize="0"/>
          <p:nvPr>
            <p:ph idx="1" type="body"/>
          </p:nvPr>
        </p:nvPicPr>
        <p:blipFill rotWithShape="1">
          <a:blip r:embed="rId3">
            <a:alphaModFix/>
          </a:blip>
          <a:srcRect b="0" l="0" r="0" t="0"/>
          <a:stretch/>
        </p:blipFill>
        <p:spPr>
          <a:xfrm>
            <a:off x="3227387" y="2347913"/>
            <a:ext cx="2733675" cy="3019425"/>
          </a:xfrm>
          <a:prstGeom prst="rect">
            <a:avLst/>
          </a:prstGeom>
          <a:noFill/>
          <a:ln>
            <a:noFill/>
          </a:ln>
        </p:spPr>
      </p:pic>
      <p:sp>
        <p:nvSpPr>
          <p:cNvPr id="610" name="Google Shape;610;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65"/>
          <p:cNvSpPr txBox="1"/>
          <p:nvPr/>
        </p:nvSpPr>
        <p:spPr>
          <a:xfrm>
            <a:off x="2027583" y="5587425"/>
            <a:ext cx="48768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200" u="sng" cap="none" strike="noStrike">
                <a:solidFill>
                  <a:schemeClr val="dk1"/>
                </a:solidFill>
                <a:latin typeface="Calibri"/>
                <a:ea typeface="Calibri"/>
                <a:cs typeface="Calibri"/>
                <a:sym typeface="Calibri"/>
              </a:rPr>
              <a:t>S --&gt; B --&gt; H --&gt; G --&gt; E</a:t>
            </a:r>
            <a:endParaRPr/>
          </a:p>
        </p:txBody>
      </p:sp>
      <p:pic>
        <p:nvPicPr>
          <p:cNvPr id="612" name="Google Shape;612;p65"/>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A* Search</a:t>
            </a:r>
            <a:endParaRPr/>
          </a:p>
        </p:txBody>
      </p:sp>
      <p:sp>
        <p:nvSpPr>
          <p:cNvPr id="618" name="Google Shape;618;p66"/>
          <p:cNvSpPr txBox="1"/>
          <p:nvPr>
            <p:ph idx="1" type="body"/>
          </p:nvPr>
        </p:nvSpPr>
        <p:spPr>
          <a:xfrm>
            <a:off x="533401" y="2133600"/>
            <a:ext cx="8153400" cy="386621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It is an informed search algorithm, as it uses information about path cost and also uses heuristics to find the solution.</a:t>
            </a:r>
            <a:endParaRPr/>
          </a:p>
          <a:p>
            <a:pPr indent="-342900" lvl="0" marL="342900" rtl="0" algn="just">
              <a:spcBef>
                <a:spcPts val="480"/>
              </a:spcBef>
              <a:spcAft>
                <a:spcPts val="0"/>
              </a:spcAft>
              <a:buClr>
                <a:schemeClr val="dk1"/>
              </a:buClr>
              <a:buSzPts val="2400"/>
              <a:buChar char="•"/>
            </a:pPr>
            <a:r>
              <a:rPr lang="en-US" sz="2400"/>
              <a:t>To find the shortest path between nodes or graphs</a:t>
            </a:r>
            <a:endParaRPr/>
          </a:p>
          <a:p>
            <a:pPr indent="-342900" lvl="0" marL="342900" rtl="0" algn="just">
              <a:spcBef>
                <a:spcPts val="480"/>
              </a:spcBef>
              <a:spcAft>
                <a:spcPts val="0"/>
              </a:spcAft>
              <a:buClr>
                <a:schemeClr val="dk1"/>
              </a:buClr>
              <a:buSzPts val="2400"/>
              <a:buChar char="•"/>
            </a:pPr>
            <a:r>
              <a:rPr b="1" lang="en-US" sz="2400"/>
              <a:t>A * algorithm</a:t>
            </a:r>
            <a:r>
              <a:rPr lang="en-US" sz="2400"/>
              <a:t> is a searching algorithm that searches for the shortest path between the </a:t>
            </a:r>
            <a:r>
              <a:rPr i="1" lang="en-US" sz="2400"/>
              <a:t>initial and the final state</a:t>
            </a:r>
            <a:endParaRPr sz="2400"/>
          </a:p>
          <a:p>
            <a:pPr indent="-342900" lvl="0" marL="342900" rtl="0" algn="just">
              <a:spcBef>
                <a:spcPts val="480"/>
              </a:spcBef>
              <a:spcAft>
                <a:spcPts val="0"/>
              </a:spcAft>
              <a:buClr>
                <a:schemeClr val="dk1"/>
              </a:buClr>
              <a:buSzPts val="2400"/>
              <a:buChar char="•"/>
            </a:pPr>
            <a:r>
              <a:rPr lang="en-US" sz="2400"/>
              <a:t>It is an </a:t>
            </a:r>
            <a:r>
              <a:rPr b="1" lang="en-US" sz="2400"/>
              <a:t>advanced BFS</a:t>
            </a:r>
            <a:r>
              <a:rPr lang="en-US" sz="2400"/>
              <a:t> that </a:t>
            </a:r>
            <a:r>
              <a:rPr i="1" lang="en-US" sz="2400"/>
              <a:t>searches for shorter paths first rather than the longer paths</a:t>
            </a:r>
            <a:r>
              <a:rPr lang="en-US" sz="2400"/>
              <a:t>. </a:t>
            </a:r>
            <a:endParaRPr/>
          </a:p>
          <a:p>
            <a:pPr indent="-342900" lvl="0" marL="342900" rtl="0" algn="just">
              <a:spcBef>
                <a:spcPts val="480"/>
              </a:spcBef>
              <a:spcAft>
                <a:spcPts val="0"/>
              </a:spcAft>
              <a:buClr>
                <a:schemeClr val="dk1"/>
              </a:buClr>
              <a:buSzPts val="2400"/>
              <a:buChar char="•"/>
            </a:pPr>
            <a:r>
              <a:rPr lang="en-US" sz="2400"/>
              <a:t>A* is </a:t>
            </a:r>
            <a:r>
              <a:rPr b="1" lang="en-US" sz="2400"/>
              <a:t>optimal</a:t>
            </a:r>
            <a:r>
              <a:rPr lang="en-US" sz="2400"/>
              <a:t> as well as a </a:t>
            </a:r>
            <a:r>
              <a:rPr b="1" lang="en-US" sz="2400"/>
              <a:t>complete </a:t>
            </a:r>
            <a:r>
              <a:rPr lang="en-US" sz="2400"/>
              <a:t>algorithm</a:t>
            </a:r>
            <a:endParaRPr/>
          </a:p>
        </p:txBody>
      </p:sp>
      <p:sp>
        <p:nvSpPr>
          <p:cNvPr id="619" name="Google Shape;619;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0" name="Google Shape;620;p66"/>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7"/>
          <p:cNvSpPr txBox="1"/>
          <p:nvPr>
            <p:ph type="title"/>
          </p:nvPr>
        </p:nvSpPr>
        <p:spPr>
          <a:xfrm>
            <a:off x="457200" y="304800"/>
            <a:ext cx="7772400"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A* Search</a:t>
            </a:r>
            <a:endParaRPr/>
          </a:p>
        </p:txBody>
      </p:sp>
      <p:sp>
        <p:nvSpPr>
          <p:cNvPr id="626" name="Google Shape;626;p67"/>
          <p:cNvSpPr txBox="1"/>
          <p:nvPr>
            <p:ph idx="1" type="body"/>
          </p:nvPr>
        </p:nvSpPr>
        <p:spPr>
          <a:xfrm>
            <a:off x="533400" y="1676400"/>
            <a:ext cx="8229600" cy="2362200"/>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2000"/>
              <a:buChar char="•"/>
            </a:pPr>
            <a:r>
              <a:rPr lang="en-US" sz="2000"/>
              <a:t>It calculates the cost, f(n) (n being the neighboring node), to travel to all of the neighboring nodes, and then enters the node with the lowest value of f(n).</a:t>
            </a:r>
            <a:endParaRPr/>
          </a:p>
          <a:p>
            <a:pPr indent="-342900" lvl="0" marL="342900" rtl="0" algn="just">
              <a:spcBef>
                <a:spcPts val="400"/>
              </a:spcBef>
              <a:spcAft>
                <a:spcPts val="0"/>
              </a:spcAft>
              <a:buClr>
                <a:schemeClr val="dk1"/>
              </a:buClr>
              <a:buSzPts val="2000"/>
              <a:buChar char="•"/>
            </a:pPr>
            <a:r>
              <a:rPr lang="en-US" sz="2000"/>
              <a:t>These values are calculated with the following formula:</a:t>
            </a:r>
            <a:endParaRPr/>
          </a:p>
          <a:p>
            <a:pPr indent="0" lvl="0" marL="0" rtl="0" algn="just">
              <a:spcBef>
                <a:spcPts val="400"/>
              </a:spcBef>
              <a:spcAft>
                <a:spcPts val="0"/>
              </a:spcAft>
              <a:buClr>
                <a:schemeClr val="dk1"/>
              </a:buClr>
              <a:buSzPts val="2000"/>
              <a:buNone/>
            </a:pPr>
            <a:r>
              <a:rPr b="1" lang="en-US" sz="2000"/>
              <a:t>f(n)=g(n)+h(n)</a:t>
            </a:r>
            <a:endParaRPr/>
          </a:p>
          <a:p>
            <a:pPr indent="-342900" lvl="0" marL="342900" rtl="0" algn="just">
              <a:spcBef>
                <a:spcPts val="400"/>
              </a:spcBef>
              <a:spcAft>
                <a:spcPts val="0"/>
              </a:spcAft>
              <a:buClr>
                <a:schemeClr val="dk1"/>
              </a:buClr>
              <a:buSzPts val="2000"/>
              <a:buChar char="•"/>
            </a:pPr>
            <a:r>
              <a:rPr lang="en-US" sz="2000"/>
              <a:t>g(n) being the value of the shortest path from the start node to node </a:t>
            </a:r>
            <a:r>
              <a:rPr i="1" lang="en-US" sz="2000"/>
              <a:t>n</a:t>
            </a:r>
            <a:r>
              <a:rPr lang="en-US" sz="2000"/>
              <a:t>, and h(n) being a heuristic approximation of the node's value.</a:t>
            </a:r>
            <a:endParaRPr/>
          </a:p>
          <a:p>
            <a:pPr indent="-215900" lvl="0" marL="342900" rtl="0" algn="just">
              <a:spcBef>
                <a:spcPts val="400"/>
              </a:spcBef>
              <a:spcAft>
                <a:spcPts val="0"/>
              </a:spcAft>
              <a:buClr>
                <a:schemeClr val="dk1"/>
              </a:buClr>
              <a:buSzPts val="2000"/>
              <a:buNone/>
            </a:pPr>
            <a:r>
              <a:t/>
            </a:r>
            <a:endParaRPr sz="2000"/>
          </a:p>
        </p:txBody>
      </p:sp>
      <p:sp>
        <p:nvSpPr>
          <p:cNvPr id="627" name="Google Shape;627;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8" name="Google Shape;628;p67"/>
          <p:cNvPicPr preferRelativeResize="0"/>
          <p:nvPr/>
        </p:nvPicPr>
        <p:blipFill rotWithShape="1">
          <a:blip r:embed="rId3">
            <a:alphaModFix/>
          </a:blip>
          <a:srcRect b="0" l="0" r="0" t="0"/>
          <a:stretch/>
        </p:blipFill>
        <p:spPr>
          <a:xfrm>
            <a:off x="762000" y="4248150"/>
            <a:ext cx="7696200" cy="1924050"/>
          </a:xfrm>
          <a:prstGeom prst="rect">
            <a:avLst/>
          </a:prstGeom>
          <a:noFill/>
          <a:ln>
            <a:noFill/>
          </a:ln>
        </p:spPr>
      </p:pic>
      <p:pic>
        <p:nvPicPr>
          <p:cNvPr id="629" name="Google Shape;629;p67"/>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Heuristic value h(n)</a:t>
            </a:r>
            <a:endParaRPr/>
          </a:p>
        </p:txBody>
      </p:sp>
      <p:sp>
        <p:nvSpPr>
          <p:cNvPr id="635" name="Google Shape;635;p68"/>
          <p:cNvSpPr txBox="1"/>
          <p:nvPr>
            <p:ph idx="1" type="body"/>
          </p:nvPr>
        </p:nvSpPr>
        <p:spPr>
          <a:xfrm>
            <a:off x="457200" y="2133600"/>
            <a:ext cx="8277336" cy="38862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000"/>
              <a:buChar char="•"/>
            </a:pPr>
            <a:r>
              <a:rPr lang="en-US" sz="2000"/>
              <a:t>A given heuristic function h(n) is </a:t>
            </a:r>
            <a:r>
              <a:rPr i="1" lang="en-US" sz="2000"/>
              <a:t>admissible</a:t>
            </a:r>
            <a:r>
              <a:rPr lang="en-US" sz="2000"/>
              <a:t> if it never overestimates the real distance between </a:t>
            </a:r>
            <a:r>
              <a:rPr i="1" lang="en-US" sz="2000"/>
              <a:t>n</a:t>
            </a:r>
            <a:r>
              <a:rPr lang="en-US" sz="2000"/>
              <a:t> and the goal node.</a:t>
            </a:r>
            <a:endParaRPr/>
          </a:p>
          <a:p>
            <a:pPr indent="-342900" lvl="0" marL="342900" rtl="0" algn="just">
              <a:spcBef>
                <a:spcPts val="400"/>
              </a:spcBef>
              <a:spcAft>
                <a:spcPts val="0"/>
              </a:spcAft>
              <a:buClr>
                <a:schemeClr val="dk1"/>
              </a:buClr>
              <a:buSzPts val="2000"/>
              <a:buChar char="•"/>
            </a:pPr>
            <a:r>
              <a:rPr lang="en-US" sz="2000"/>
              <a:t>Therefore, for every node </a:t>
            </a:r>
            <a:r>
              <a:rPr i="1" lang="en-US" sz="2000"/>
              <a:t>n</a:t>
            </a:r>
            <a:r>
              <a:rPr lang="en-US" sz="2000"/>
              <a:t> , </a:t>
            </a:r>
            <a:r>
              <a:rPr b="1" lang="en-US" sz="2000"/>
              <a:t>h(n)≤ h*(n)</a:t>
            </a:r>
            <a:endParaRPr/>
          </a:p>
          <a:p>
            <a:pPr indent="-342900" lvl="0" marL="342900" rtl="0" algn="just">
              <a:spcBef>
                <a:spcPts val="400"/>
              </a:spcBef>
              <a:spcAft>
                <a:spcPts val="0"/>
              </a:spcAft>
              <a:buClr>
                <a:schemeClr val="dk1"/>
              </a:buClr>
              <a:buSzPts val="2000"/>
              <a:buChar char="•"/>
            </a:pPr>
            <a:r>
              <a:rPr lang="en-US" sz="2000"/>
              <a:t>h*(n) being the real distance between </a:t>
            </a:r>
            <a:r>
              <a:rPr i="1" lang="en-US" sz="2000"/>
              <a:t>n</a:t>
            </a:r>
            <a:r>
              <a:rPr lang="en-US" sz="2000"/>
              <a:t> and the goal node. </a:t>
            </a:r>
            <a:endParaRPr/>
          </a:p>
          <a:p>
            <a:pPr indent="-342900" lvl="0" marL="342900" rtl="0" algn="just">
              <a:spcBef>
                <a:spcPts val="400"/>
              </a:spcBef>
              <a:spcAft>
                <a:spcPts val="0"/>
              </a:spcAft>
              <a:buClr>
                <a:schemeClr val="dk1"/>
              </a:buClr>
              <a:buSzPts val="2000"/>
              <a:buChar char="•"/>
            </a:pPr>
            <a:r>
              <a:rPr lang="en-US" sz="2000"/>
              <a:t>A given heuristic function h(n) is </a:t>
            </a:r>
            <a:r>
              <a:rPr i="1" lang="en-US" sz="2000"/>
              <a:t>consistent</a:t>
            </a:r>
            <a:r>
              <a:rPr lang="en-US" sz="2000"/>
              <a:t> if the estimate is always less than or equal to the estimated distance between the goal </a:t>
            </a:r>
            <a:r>
              <a:rPr i="1" lang="en-US" sz="2000"/>
              <a:t>n</a:t>
            </a:r>
            <a:r>
              <a:rPr lang="en-US" sz="2000"/>
              <a:t> and any given neighbor, plus the estimated cost of reaching that neighbor: c(n,m)+h(m)≥h(n)</a:t>
            </a:r>
            <a:endParaRPr/>
          </a:p>
          <a:p>
            <a:pPr indent="-342900" lvl="0" marL="342900" rtl="0" algn="just">
              <a:spcBef>
                <a:spcPts val="400"/>
              </a:spcBef>
              <a:spcAft>
                <a:spcPts val="0"/>
              </a:spcAft>
              <a:buClr>
                <a:schemeClr val="dk1"/>
              </a:buClr>
              <a:buSzPts val="2000"/>
              <a:buChar char="•"/>
            </a:pPr>
            <a:r>
              <a:rPr lang="en-US" sz="2000"/>
              <a:t>c(n,m) being the distance between nodes n and m. Additionally, if h(n) is consistent, then we know the optimal path to any node that has been already inspected. This means that this function is </a:t>
            </a:r>
            <a:r>
              <a:rPr i="1" lang="en-US" sz="2000"/>
              <a:t>optimal</a:t>
            </a:r>
            <a:r>
              <a:rPr lang="en-US" sz="2000"/>
              <a:t>.</a:t>
            </a:r>
            <a:endParaRPr/>
          </a:p>
          <a:p>
            <a:pPr indent="-215900" lvl="0" marL="342900" rtl="0" algn="l">
              <a:spcBef>
                <a:spcPts val="400"/>
              </a:spcBef>
              <a:spcAft>
                <a:spcPts val="0"/>
              </a:spcAft>
              <a:buClr>
                <a:schemeClr val="dk1"/>
              </a:buClr>
              <a:buSzPts val="2000"/>
              <a:buNone/>
            </a:pPr>
            <a:r>
              <a:t/>
            </a:r>
            <a:endParaRPr sz="2000"/>
          </a:p>
        </p:txBody>
      </p:sp>
      <p:sp>
        <p:nvSpPr>
          <p:cNvPr id="636" name="Google Shape;636;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7" name="Google Shape;637;p68"/>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A* Search Algorithm</a:t>
            </a:r>
            <a:endParaRPr/>
          </a:p>
        </p:txBody>
      </p:sp>
      <p:pic>
        <p:nvPicPr>
          <p:cNvPr id="643" name="Google Shape;643;p69"/>
          <p:cNvPicPr preferRelativeResize="0"/>
          <p:nvPr>
            <p:ph idx="1" type="body"/>
          </p:nvPr>
        </p:nvPicPr>
        <p:blipFill rotWithShape="1">
          <a:blip r:embed="rId3">
            <a:alphaModFix/>
          </a:blip>
          <a:srcRect b="0" l="0" r="0" t="0"/>
          <a:stretch/>
        </p:blipFill>
        <p:spPr>
          <a:xfrm>
            <a:off x="557824" y="1981200"/>
            <a:ext cx="8052775" cy="3762375"/>
          </a:xfrm>
          <a:prstGeom prst="rect">
            <a:avLst/>
          </a:prstGeom>
          <a:noFill/>
          <a:ln>
            <a:noFill/>
          </a:ln>
        </p:spPr>
      </p:pic>
      <p:sp>
        <p:nvSpPr>
          <p:cNvPr id="644" name="Google Shape;644;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5" name="Google Shape;645;p69"/>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8 Puzzle Problem</a:t>
            </a:r>
            <a:endParaRPr/>
          </a:p>
        </p:txBody>
      </p:sp>
      <p:pic>
        <p:nvPicPr>
          <p:cNvPr id="137" name="Google Shape;137;p7"/>
          <p:cNvPicPr preferRelativeResize="0"/>
          <p:nvPr>
            <p:ph idx="1" type="body"/>
          </p:nvPr>
        </p:nvPicPr>
        <p:blipFill rotWithShape="1">
          <a:blip r:embed="rId3">
            <a:alphaModFix/>
          </a:blip>
          <a:srcRect b="0" l="0" r="0" t="0"/>
          <a:stretch/>
        </p:blipFill>
        <p:spPr>
          <a:xfrm>
            <a:off x="1237331" y="1828800"/>
            <a:ext cx="6713788" cy="4424998"/>
          </a:xfrm>
          <a:prstGeom prst="rect">
            <a:avLst/>
          </a:prstGeom>
          <a:noFill/>
          <a:ln>
            <a:noFill/>
          </a:ln>
        </p:spPr>
      </p:pic>
      <p:sp>
        <p:nvSpPr>
          <p:cNvPr id="138" name="Google Shape;13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9" name="Google Shape;139;p7"/>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A* Search Algorithm</a:t>
            </a:r>
            <a:endParaRPr/>
          </a:p>
        </p:txBody>
      </p:sp>
      <p:pic>
        <p:nvPicPr>
          <p:cNvPr id="651" name="Google Shape;651;p70"/>
          <p:cNvPicPr preferRelativeResize="0"/>
          <p:nvPr>
            <p:ph idx="1" type="body"/>
          </p:nvPr>
        </p:nvPicPr>
        <p:blipFill rotWithShape="1">
          <a:blip r:embed="rId3">
            <a:alphaModFix/>
          </a:blip>
          <a:srcRect b="0" l="0" r="0" t="0"/>
          <a:stretch/>
        </p:blipFill>
        <p:spPr>
          <a:xfrm>
            <a:off x="381000" y="1846263"/>
            <a:ext cx="8382000" cy="4022725"/>
          </a:xfrm>
          <a:prstGeom prst="rect">
            <a:avLst/>
          </a:prstGeom>
          <a:noFill/>
          <a:ln>
            <a:noFill/>
          </a:ln>
        </p:spPr>
      </p:pic>
      <p:sp>
        <p:nvSpPr>
          <p:cNvPr id="652" name="Google Shape;652;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53" name="Google Shape;653;p70"/>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A* Search - Example</a:t>
            </a:r>
            <a:endParaRPr/>
          </a:p>
        </p:txBody>
      </p:sp>
      <p:pic>
        <p:nvPicPr>
          <p:cNvPr id="659" name="Google Shape;659;p71"/>
          <p:cNvPicPr preferRelativeResize="0"/>
          <p:nvPr>
            <p:ph idx="1" type="body"/>
          </p:nvPr>
        </p:nvPicPr>
        <p:blipFill rotWithShape="1">
          <a:blip r:embed="rId3">
            <a:alphaModFix/>
          </a:blip>
          <a:srcRect b="0" l="0" r="0" t="0"/>
          <a:stretch/>
        </p:blipFill>
        <p:spPr>
          <a:xfrm>
            <a:off x="762000" y="2314574"/>
            <a:ext cx="7162800" cy="3476625"/>
          </a:xfrm>
          <a:prstGeom prst="rect">
            <a:avLst/>
          </a:prstGeom>
          <a:noFill/>
          <a:ln>
            <a:noFill/>
          </a:ln>
        </p:spPr>
      </p:pic>
      <p:sp>
        <p:nvSpPr>
          <p:cNvPr id="660" name="Google Shape;660;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1" name="Google Shape;661;p71"/>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A* Search - Example</a:t>
            </a:r>
            <a:endParaRPr/>
          </a:p>
        </p:txBody>
      </p:sp>
      <p:sp>
        <p:nvSpPr>
          <p:cNvPr id="667" name="Google Shape;667;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8" name="Google Shape;668;p72"/>
          <p:cNvPicPr preferRelativeResize="0"/>
          <p:nvPr/>
        </p:nvPicPr>
        <p:blipFill rotWithShape="1">
          <a:blip r:embed="rId3">
            <a:alphaModFix/>
          </a:blip>
          <a:srcRect b="0" l="0" r="0" t="0"/>
          <a:stretch/>
        </p:blipFill>
        <p:spPr>
          <a:xfrm>
            <a:off x="762000" y="2133600"/>
            <a:ext cx="7696200" cy="3819525"/>
          </a:xfrm>
          <a:prstGeom prst="rect">
            <a:avLst/>
          </a:prstGeom>
          <a:noFill/>
          <a:ln>
            <a:noFill/>
          </a:ln>
        </p:spPr>
      </p:pic>
      <p:pic>
        <p:nvPicPr>
          <p:cNvPr id="669" name="Google Shape;669;p72"/>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3"/>
          <p:cNvSpPr txBox="1"/>
          <p:nvPr>
            <p:ph type="title"/>
          </p:nvPr>
        </p:nvSpPr>
        <p:spPr>
          <a:xfrm>
            <a:off x="816255" y="1068641"/>
            <a:ext cx="8077200" cy="61806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sz="3600" u="sng"/>
              <a:t>Memory Bounded Heuristic Search</a:t>
            </a:r>
            <a:endParaRPr/>
          </a:p>
        </p:txBody>
      </p:sp>
      <p:sp>
        <p:nvSpPr>
          <p:cNvPr id="675" name="Google Shape;675;p73"/>
          <p:cNvSpPr txBox="1"/>
          <p:nvPr>
            <p:ph idx="1" type="body"/>
          </p:nvPr>
        </p:nvSpPr>
        <p:spPr>
          <a:xfrm>
            <a:off x="294899" y="2142068"/>
            <a:ext cx="8583902" cy="4030132"/>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just">
              <a:lnSpc>
                <a:spcPct val="90000"/>
              </a:lnSpc>
              <a:spcBef>
                <a:spcPts val="0"/>
              </a:spcBef>
              <a:spcAft>
                <a:spcPts val="0"/>
              </a:spcAft>
              <a:buClr>
                <a:schemeClr val="dk1"/>
              </a:buClr>
              <a:buSzPct val="100000"/>
              <a:buChar char="•"/>
            </a:pPr>
            <a:r>
              <a:rPr b="1" lang="en-US"/>
              <a:t>Iterative Deepening A* (IDA*)</a:t>
            </a:r>
            <a:endParaRPr/>
          </a:p>
          <a:p>
            <a:pPr indent="-285750" lvl="1" marL="742950" rtl="0" algn="just">
              <a:lnSpc>
                <a:spcPct val="90000"/>
              </a:lnSpc>
              <a:spcBef>
                <a:spcPts val="392"/>
              </a:spcBef>
              <a:spcAft>
                <a:spcPts val="0"/>
              </a:spcAft>
              <a:buClr>
                <a:schemeClr val="dk1"/>
              </a:buClr>
              <a:buSzPct val="100000"/>
              <a:buChar char="–"/>
            </a:pPr>
            <a:r>
              <a:rPr lang="en-US"/>
              <a:t>Similar to Iterative Deepening Search, but cut off at (g(n)+h(n)) &gt; max instead of depth &gt; max</a:t>
            </a:r>
            <a:endParaRPr/>
          </a:p>
          <a:p>
            <a:pPr indent="-285750" lvl="1" marL="742950" rtl="0" algn="just">
              <a:lnSpc>
                <a:spcPct val="90000"/>
              </a:lnSpc>
              <a:spcBef>
                <a:spcPts val="392"/>
              </a:spcBef>
              <a:spcAft>
                <a:spcPts val="0"/>
              </a:spcAft>
              <a:buClr>
                <a:schemeClr val="dk1"/>
              </a:buClr>
              <a:buSzPct val="100000"/>
              <a:buChar char="–"/>
            </a:pPr>
            <a:r>
              <a:rPr lang="en-US"/>
              <a:t>At each iteration, cutoff is the first f-cost that exceeds the cost of the node at the previous iteration</a:t>
            </a:r>
            <a:endParaRPr/>
          </a:p>
          <a:p>
            <a:pPr indent="-342900" lvl="0" marL="342900" rtl="0" algn="just">
              <a:lnSpc>
                <a:spcPct val="90000"/>
              </a:lnSpc>
              <a:spcBef>
                <a:spcPts val="448"/>
              </a:spcBef>
              <a:spcAft>
                <a:spcPts val="0"/>
              </a:spcAft>
              <a:buClr>
                <a:schemeClr val="dk1"/>
              </a:buClr>
              <a:buSzPct val="100000"/>
              <a:buChar char="•"/>
            </a:pPr>
            <a:r>
              <a:rPr b="1" lang="en-US"/>
              <a:t>RBFS – </a:t>
            </a:r>
            <a:endParaRPr/>
          </a:p>
          <a:p>
            <a:pPr indent="-285750" lvl="1" marL="742950" rtl="0" algn="just">
              <a:lnSpc>
                <a:spcPct val="90000"/>
              </a:lnSpc>
              <a:spcBef>
                <a:spcPts val="392"/>
              </a:spcBef>
              <a:spcAft>
                <a:spcPts val="0"/>
              </a:spcAft>
              <a:buClr>
                <a:schemeClr val="dk1"/>
              </a:buClr>
              <a:buSzPct val="100000"/>
              <a:buChar char="–"/>
            </a:pPr>
            <a:r>
              <a:rPr lang="en-US"/>
              <a:t>It attempts to mimic the operation of BFS.</a:t>
            </a:r>
            <a:endParaRPr/>
          </a:p>
          <a:p>
            <a:pPr indent="-285750" lvl="1" marL="742950" rtl="0" algn="just">
              <a:lnSpc>
                <a:spcPct val="90000"/>
              </a:lnSpc>
              <a:spcBef>
                <a:spcPts val="392"/>
              </a:spcBef>
              <a:spcAft>
                <a:spcPts val="0"/>
              </a:spcAft>
              <a:buClr>
                <a:schemeClr val="dk1"/>
              </a:buClr>
              <a:buSzPct val="100000"/>
              <a:buChar char="–"/>
            </a:pPr>
            <a:r>
              <a:rPr lang="en-US"/>
              <a:t>It replaces the f-value of each node along the path with the best f-value of its children.</a:t>
            </a:r>
            <a:endParaRPr/>
          </a:p>
          <a:p>
            <a:pPr indent="-285750" lvl="1" marL="742950" rtl="0" algn="just">
              <a:lnSpc>
                <a:spcPct val="90000"/>
              </a:lnSpc>
              <a:spcBef>
                <a:spcPts val="392"/>
              </a:spcBef>
              <a:spcAft>
                <a:spcPts val="0"/>
              </a:spcAft>
              <a:buClr>
                <a:schemeClr val="dk1"/>
              </a:buClr>
              <a:buSzPct val="100000"/>
              <a:buChar char="–"/>
            </a:pPr>
            <a:r>
              <a:rPr lang="en-US"/>
              <a:t>Suffers from using too little memory.</a:t>
            </a:r>
            <a:endParaRPr/>
          </a:p>
          <a:p>
            <a:pPr indent="-342900" lvl="0" marL="342900" rtl="0" algn="just">
              <a:lnSpc>
                <a:spcPct val="90000"/>
              </a:lnSpc>
              <a:spcBef>
                <a:spcPts val="448"/>
              </a:spcBef>
              <a:spcAft>
                <a:spcPts val="0"/>
              </a:spcAft>
              <a:buClr>
                <a:schemeClr val="dk1"/>
              </a:buClr>
              <a:buSzPct val="100000"/>
              <a:buChar char="•"/>
            </a:pPr>
            <a:r>
              <a:rPr b="1" lang="en-US"/>
              <a:t>Simple Memory Bounded A* (SMA*)</a:t>
            </a:r>
            <a:endParaRPr/>
          </a:p>
          <a:p>
            <a:pPr indent="-285750" lvl="1" marL="742950" rtl="0" algn="just">
              <a:lnSpc>
                <a:spcPct val="90000"/>
              </a:lnSpc>
              <a:spcBef>
                <a:spcPts val="392"/>
              </a:spcBef>
              <a:spcAft>
                <a:spcPts val="0"/>
              </a:spcAft>
              <a:buClr>
                <a:schemeClr val="dk1"/>
              </a:buClr>
              <a:buSzPct val="100000"/>
              <a:buChar char="–"/>
            </a:pPr>
            <a:r>
              <a:rPr lang="en-US"/>
              <a:t>Set max to some memory bound</a:t>
            </a:r>
            <a:endParaRPr/>
          </a:p>
          <a:p>
            <a:pPr indent="-285750" lvl="1" marL="742950" rtl="0" algn="just">
              <a:lnSpc>
                <a:spcPct val="90000"/>
              </a:lnSpc>
              <a:spcBef>
                <a:spcPts val="392"/>
              </a:spcBef>
              <a:spcAft>
                <a:spcPts val="0"/>
              </a:spcAft>
              <a:buClr>
                <a:schemeClr val="dk1"/>
              </a:buClr>
              <a:buSzPct val="100000"/>
              <a:buChar char="–"/>
            </a:pPr>
            <a:r>
              <a:rPr lang="en-US"/>
              <a:t>If the memory is full, to add a node drop the worst (g+h) node that is already stored</a:t>
            </a:r>
            <a:endParaRPr/>
          </a:p>
          <a:p>
            <a:pPr indent="-285750" lvl="1" marL="742950" rtl="0" algn="just">
              <a:lnSpc>
                <a:spcPct val="90000"/>
              </a:lnSpc>
              <a:spcBef>
                <a:spcPts val="392"/>
              </a:spcBef>
              <a:spcAft>
                <a:spcPts val="0"/>
              </a:spcAft>
              <a:buClr>
                <a:schemeClr val="dk1"/>
              </a:buClr>
              <a:buSzPct val="100000"/>
              <a:buChar char="–"/>
            </a:pPr>
            <a:r>
              <a:rPr lang="en-US"/>
              <a:t>Expands newest best leaf, deletes oldest worst leaf</a:t>
            </a:r>
            <a:endParaRPr/>
          </a:p>
          <a:p>
            <a:pPr indent="-280670" lvl="0" marL="342900" rtl="0" algn="just">
              <a:spcBef>
                <a:spcPts val="196"/>
              </a:spcBef>
              <a:spcAft>
                <a:spcPts val="0"/>
              </a:spcAft>
              <a:buClr>
                <a:schemeClr val="dk1"/>
              </a:buClr>
              <a:buSzPct val="100000"/>
              <a:buNone/>
            </a:pPr>
            <a:r>
              <a:t/>
            </a:r>
            <a:endParaRPr sz="1400"/>
          </a:p>
        </p:txBody>
      </p:sp>
      <p:sp>
        <p:nvSpPr>
          <p:cNvPr id="676" name="Google Shape;676;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7" name="Google Shape;677;p73"/>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IDA*</a:t>
            </a:r>
            <a:endParaRPr/>
          </a:p>
        </p:txBody>
      </p:sp>
      <p:sp>
        <p:nvSpPr>
          <p:cNvPr id="683" name="Google Shape;683;p74"/>
          <p:cNvSpPr txBox="1"/>
          <p:nvPr>
            <p:ph idx="1" type="body"/>
          </p:nvPr>
        </p:nvSpPr>
        <p:spPr>
          <a:xfrm>
            <a:off x="609600" y="1947765"/>
            <a:ext cx="8229600" cy="1176435"/>
          </a:xfrm>
          <a:prstGeom prst="rect">
            <a:avLst/>
          </a:prstGeom>
          <a:noFill/>
          <a:ln>
            <a:noFill/>
          </a:ln>
        </p:spPr>
        <p:txBody>
          <a:bodyPr anchorCtr="0" anchor="t" bIns="45700" lIns="91425" spcFirstLastPara="1" rIns="91425" wrap="square" tIns="45700">
            <a:normAutofit fontScale="92500"/>
          </a:bodyPr>
          <a:lstStyle/>
          <a:p>
            <a:pPr indent="-342900" lvl="0" marL="342900" rtl="0" algn="just">
              <a:spcBef>
                <a:spcPts val="0"/>
              </a:spcBef>
              <a:spcAft>
                <a:spcPts val="0"/>
              </a:spcAft>
              <a:buClr>
                <a:schemeClr val="dk1"/>
              </a:buClr>
              <a:buSzPct val="100000"/>
              <a:buChar char="•"/>
            </a:pPr>
            <a:r>
              <a:rPr lang="en-US" sz="2000"/>
              <a:t>IDA* (memory-bounded) algorithm does not keep any previously explored path (the same as A*). </a:t>
            </a:r>
            <a:endParaRPr/>
          </a:p>
          <a:p>
            <a:pPr indent="-342900" lvl="0" marL="342900" rtl="0" algn="just">
              <a:spcBef>
                <a:spcPts val="370"/>
              </a:spcBef>
              <a:spcAft>
                <a:spcPts val="0"/>
              </a:spcAft>
              <a:buClr>
                <a:schemeClr val="dk1"/>
              </a:buClr>
              <a:buSzPct val="100000"/>
              <a:buChar char="•"/>
            </a:pPr>
            <a:r>
              <a:rPr lang="en-US" sz="2000"/>
              <a:t>It needs to re-expand path if it is necessary and this will be a costly operation</a:t>
            </a:r>
            <a:endParaRPr/>
          </a:p>
        </p:txBody>
      </p:sp>
      <p:sp>
        <p:nvSpPr>
          <p:cNvPr id="684" name="Google Shape;68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admin\Desktop\ida.JPG" id="685" name="Google Shape;685;p74"/>
          <p:cNvPicPr preferRelativeResize="0"/>
          <p:nvPr/>
        </p:nvPicPr>
        <p:blipFill rotWithShape="1">
          <a:blip r:embed="rId3">
            <a:alphaModFix/>
          </a:blip>
          <a:srcRect b="0" l="0" r="0" t="0"/>
          <a:stretch/>
        </p:blipFill>
        <p:spPr>
          <a:xfrm>
            <a:off x="304800" y="3124200"/>
            <a:ext cx="7772400" cy="2838450"/>
          </a:xfrm>
          <a:prstGeom prst="rect">
            <a:avLst/>
          </a:prstGeom>
          <a:noFill/>
          <a:ln>
            <a:noFill/>
          </a:ln>
        </p:spPr>
      </p:pic>
      <p:pic>
        <p:nvPicPr>
          <p:cNvPr id="686" name="Google Shape;686;p74"/>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SMA*</a:t>
            </a:r>
            <a:endParaRPr/>
          </a:p>
        </p:txBody>
      </p:sp>
      <p:sp>
        <p:nvSpPr>
          <p:cNvPr id="692" name="Google Shape;692;p75"/>
          <p:cNvSpPr txBox="1"/>
          <p:nvPr>
            <p:ph idx="1" type="body"/>
          </p:nvPr>
        </p:nvSpPr>
        <p:spPr>
          <a:xfrm>
            <a:off x="457199" y="2142068"/>
            <a:ext cx="8421601" cy="395393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000"/>
              <a:buChar char="•"/>
            </a:pPr>
            <a:r>
              <a:rPr lang="en-US" sz="2000"/>
              <a:t>Proceeds life A*,expands best leaf until memory is full.</a:t>
            </a:r>
            <a:endParaRPr/>
          </a:p>
          <a:p>
            <a:pPr indent="-342900" lvl="0" marL="342900" rtl="0" algn="just">
              <a:spcBef>
                <a:spcPts val="400"/>
              </a:spcBef>
              <a:spcAft>
                <a:spcPts val="0"/>
              </a:spcAft>
              <a:buClr>
                <a:schemeClr val="dk1"/>
              </a:buClr>
              <a:buSzPts val="2000"/>
              <a:buChar char="•"/>
            </a:pPr>
            <a:r>
              <a:rPr lang="en-US" sz="2000"/>
              <a:t>Cannot add new node without dropping an old one. (always drops worst one)</a:t>
            </a:r>
            <a:endParaRPr/>
          </a:p>
          <a:p>
            <a:pPr indent="-342900" lvl="0" marL="342900" rtl="0" algn="just">
              <a:spcBef>
                <a:spcPts val="400"/>
              </a:spcBef>
              <a:spcAft>
                <a:spcPts val="0"/>
              </a:spcAft>
              <a:buClr>
                <a:schemeClr val="dk1"/>
              </a:buClr>
              <a:buSzPts val="2000"/>
              <a:buChar char="•"/>
            </a:pPr>
            <a:r>
              <a:rPr b="1" lang="en-US" sz="2000"/>
              <a:t>Expands</a:t>
            </a:r>
            <a:r>
              <a:rPr lang="en-US" sz="2000"/>
              <a:t> the </a:t>
            </a:r>
            <a:r>
              <a:rPr b="1" lang="en-US" sz="2000"/>
              <a:t>best leaf</a:t>
            </a:r>
            <a:r>
              <a:rPr lang="en-US" sz="2000"/>
              <a:t> and </a:t>
            </a:r>
            <a:r>
              <a:rPr b="1" lang="en-US" sz="2000"/>
              <a:t>deletes</a:t>
            </a:r>
            <a:r>
              <a:rPr lang="en-US" sz="2000"/>
              <a:t> the </a:t>
            </a:r>
            <a:r>
              <a:rPr b="1" lang="en-US" sz="2000"/>
              <a:t>worst leaf</a:t>
            </a:r>
            <a:r>
              <a:rPr lang="en-US" sz="2000"/>
              <a:t>.</a:t>
            </a:r>
            <a:endParaRPr/>
          </a:p>
          <a:p>
            <a:pPr indent="-342900" lvl="0" marL="342900" rtl="0" algn="just">
              <a:spcBef>
                <a:spcPts val="400"/>
              </a:spcBef>
              <a:spcAft>
                <a:spcPts val="0"/>
              </a:spcAft>
              <a:buClr>
                <a:schemeClr val="dk1"/>
              </a:buClr>
              <a:buSzPts val="2000"/>
              <a:buChar char="•"/>
            </a:pPr>
            <a:r>
              <a:rPr lang="en-US" sz="2000"/>
              <a:t>If all have same f-value-selects same node for expansion and deletion.</a:t>
            </a:r>
            <a:endParaRPr/>
          </a:p>
          <a:p>
            <a:pPr indent="-342900" lvl="0" marL="342900" rtl="0" algn="just">
              <a:spcBef>
                <a:spcPts val="400"/>
              </a:spcBef>
              <a:spcAft>
                <a:spcPts val="0"/>
              </a:spcAft>
              <a:buClr>
                <a:schemeClr val="dk1"/>
              </a:buClr>
              <a:buSzPts val="2000"/>
              <a:buChar char="•"/>
            </a:pPr>
            <a:r>
              <a:rPr lang="en-US" sz="2000"/>
              <a:t>When the number of nodes in OPEN and CLOSED reaches some preset limit, MA* prunes the OPEN list by removing the leaf-node with highest f-cost. </a:t>
            </a:r>
            <a:endParaRPr/>
          </a:p>
          <a:p>
            <a:pPr indent="-342900" lvl="0" marL="342900" rtl="0" algn="just">
              <a:spcBef>
                <a:spcPts val="400"/>
              </a:spcBef>
              <a:spcAft>
                <a:spcPts val="0"/>
              </a:spcAft>
              <a:buClr>
                <a:schemeClr val="dk1"/>
              </a:buClr>
              <a:buSzPts val="2000"/>
              <a:buChar char="•"/>
            </a:pPr>
            <a:r>
              <a:rPr lang="en-US" sz="2000"/>
              <a:t>For each new successor the f-cost is propagated back up the tree.  This keeps the tree very “informed” allowing the search to make better decisions, at the cost of some overhead</a:t>
            </a:r>
            <a:endParaRPr/>
          </a:p>
          <a:p>
            <a:pPr indent="-215900" lvl="0" marL="342900" rtl="0" algn="just">
              <a:spcBef>
                <a:spcPts val="400"/>
              </a:spcBef>
              <a:spcAft>
                <a:spcPts val="0"/>
              </a:spcAft>
              <a:buClr>
                <a:schemeClr val="dk1"/>
              </a:buClr>
              <a:buSzPts val="2000"/>
              <a:buNone/>
            </a:pPr>
            <a:r>
              <a:t/>
            </a:r>
            <a:endParaRPr sz="2000"/>
          </a:p>
          <a:p>
            <a:pPr indent="-215900" lvl="0" marL="342900" rtl="0" algn="just">
              <a:spcBef>
                <a:spcPts val="400"/>
              </a:spcBef>
              <a:spcAft>
                <a:spcPts val="0"/>
              </a:spcAft>
              <a:buClr>
                <a:schemeClr val="dk1"/>
              </a:buClr>
              <a:buSzPts val="2000"/>
              <a:buNone/>
            </a:pPr>
            <a:r>
              <a:t/>
            </a:r>
            <a:endParaRPr sz="2000"/>
          </a:p>
        </p:txBody>
      </p:sp>
      <p:sp>
        <p:nvSpPr>
          <p:cNvPr id="693" name="Google Shape;693;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4" name="Google Shape;694;p75"/>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SMA* Algorithm</a:t>
            </a:r>
            <a:endParaRPr/>
          </a:p>
        </p:txBody>
      </p:sp>
      <p:pic>
        <p:nvPicPr>
          <p:cNvPr id="700" name="Google Shape;700;p76"/>
          <p:cNvPicPr preferRelativeResize="0"/>
          <p:nvPr>
            <p:ph idx="1" type="body"/>
          </p:nvPr>
        </p:nvPicPr>
        <p:blipFill rotWithShape="1">
          <a:blip r:embed="rId3">
            <a:alphaModFix/>
          </a:blip>
          <a:srcRect b="0" l="0" r="0" t="0"/>
          <a:stretch/>
        </p:blipFill>
        <p:spPr>
          <a:xfrm>
            <a:off x="685801" y="1846263"/>
            <a:ext cx="7239000" cy="4402137"/>
          </a:xfrm>
          <a:prstGeom prst="rect">
            <a:avLst/>
          </a:prstGeom>
          <a:noFill/>
          <a:ln>
            <a:noFill/>
          </a:ln>
        </p:spPr>
      </p:pic>
      <p:sp>
        <p:nvSpPr>
          <p:cNvPr id="701" name="Google Shape;701;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2" name="Google Shape;702;p76"/>
          <p:cNvPicPr preferRelativeResize="0"/>
          <p:nvPr/>
        </p:nvPicPr>
        <p:blipFill rotWithShape="1">
          <a:blip r:embed="rId4">
            <a:alphaModFix/>
          </a:blip>
          <a:srcRect b="0" l="0" r="0" t="0"/>
          <a:stretch/>
        </p:blipFill>
        <p:spPr>
          <a:xfrm>
            <a:off x="76200" y="76200"/>
            <a:ext cx="963251" cy="96020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77"/>
          <p:cNvPicPr preferRelativeResize="0"/>
          <p:nvPr/>
        </p:nvPicPr>
        <p:blipFill rotWithShape="1">
          <a:blip r:embed="rId3">
            <a:alphaModFix/>
          </a:blip>
          <a:srcRect b="0" l="0" r="0" t="0"/>
          <a:stretch/>
        </p:blipFill>
        <p:spPr>
          <a:xfrm>
            <a:off x="399590" y="2285999"/>
            <a:ext cx="2724610" cy="3851249"/>
          </a:xfrm>
          <a:prstGeom prst="rect">
            <a:avLst/>
          </a:prstGeom>
          <a:noFill/>
          <a:ln>
            <a:noFill/>
          </a:ln>
        </p:spPr>
      </p:pic>
      <p:pic>
        <p:nvPicPr>
          <p:cNvPr id="708" name="Google Shape;708;p77"/>
          <p:cNvPicPr preferRelativeResize="0"/>
          <p:nvPr/>
        </p:nvPicPr>
        <p:blipFill rotWithShape="1">
          <a:blip r:embed="rId4">
            <a:alphaModFix/>
          </a:blip>
          <a:srcRect b="0" l="0" r="0" t="0"/>
          <a:stretch/>
        </p:blipFill>
        <p:spPr>
          <a:xfrm>
            <a:off x="3352800" y="381000"/>
            <a:ext cx="5486400" cy="5756249"/>
          </a:xfrm>
          <a:prstGeom prst="rect">
            <a:avLst/>
          </a:prstGeom>
          <a:noFill/>
          <a:ln>
            <a:noFill/>
          </a:ln>
        </p:spPr>
      </p:pic>
      <p:sp>
        <p:nvSpPr>
          <p:cNvPr id="709" name="Google Shape;709;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10" name="Google Shape;710;p77"/>
          <p:cNvPicPr preferRelativeResize="0"/>
          <p:nvPr/>
        </p:nvPicPr>
        <p:blipFill rotWithShape="1">
          <a:blip r:embed="rId5">
            <a:alphaModFix/>
          </a:blip>
          <a:srcRect b="0" l="0" r="0" t="0"/>
          <a:stretch/>
        </p:blipFill>
        <p:spPr>
          <a:xfrm>
            <a:off x="76200" y="76200"/>
            <a:ext cx="963251" cy="96020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Search Techniques- A visual Quick Recall</a:t>
            </a:r>
            <a:endParaRPr/>
          </a:p>
        </p:txBody>
      </p:sp>
      <p:pic>
        <p:nvPicPr>
          <p:cNvPr id="717" name="Google Shape;717;p78"/>
          <p:cNvPicPr preferRelativeResize="0"/>
          <p:nvPr>
            <p:ph idx="1" type="body"/>
          </p:nvPr>
        </p:nvPicPr>
        <p:blipFill rotWithShape="1">
          <a:blip r:embed="rId3">
            <a:alphaModFix/>
          </a:blip>
          <a:srcRect b="0" l="0" r="0" t="0"/>
          <a:stretch/>
        </p:blipFill>
        <p:spPr>
          <a:xfrm>
            <a:off x="395536" y="2060848"/>
            <a:ext cx="4038600" cy="4032448"/>
          </a:xfrm>
          <a:prstGeom prst="rect">
            <a:avLst/>
          </a:prstGeom>
          <a:noFill/>
          <a:ln>
            <a:noFill/>
          </a:ln>
        </p:spPr>
      </p:pic>
      <p:pic>
        <p:nvPicPr>
          <p:cNvPr id="718" name="Google Shape;718;p78"/>
          <p:cNvPicPr preferRelativeResize="0"/>
          <p:nvPr>
            <p:ph idx="2" type="body"/>
          </p:nvPr>
        </p:nvPicPr>
        <p:blipFill rotWithShape="1">
          <a:blip r:embed="rId4">
            <a:alphaModFix/>
          </a:blip>
          <a:srcRect b="0" l="0" r="0" t="0"/>
          <a:stretch/>
        </p:blipFill>
        <p:spPr>
          <a:xfrm>
            <a:off x="4648200" y="2335570"/>
            <a:ext cx="4038600" cy="346969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9"/>
          <p:cNvSpPr txBox="1"/>
          <p:nvPr>
            <p:ph type="title"/>
          </p:nvPr>
        </p:nvSpPr>
        <p:spPr>
          <a:xfrm>
            <a:off x="457200" y="-99392"/>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S7-Local search Algorithms</a:t>
            </a:r>
            <a:endParaRPr/>
          </a:p>
        </p:txBody>
      </p:sp>
      <p:sp>
        <p:nvSpPr>
          <p:cNvPr id="724" name="Google Shape;724;p79"/>
          <p:cNvSpPr txBox="1"/>
          <p:nvPr>
            <p:ph idx="11" type="ftr"/>
          </p:nvPr>
        </p:nvSpPr>
        <p:spPr>
          <a:xfrm>
            <a:off x="683568" y="6356350"/>
            <a:ext cx="79208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https://medium.com/hengky-sanjaya-blog/informed-search-local-search-664888a32cf1</a:t>
            </a:r>
            <a:endParaRPr/>
          </a:p>
        </p:txBody>
      </p:sp>
      <p:sp>
        <p:nvSpPr>
          <p:cNvPr id="725" name="Google Shape;725;p79"/>
          <p:cNvSpPr txBox="1"/>
          <p:nvPr>
            <p:ph idx="1" type="body"/>
          </p:nvPr>
        </p:nvSpPr>
        <p:spPr>
          <a:xfrm>
            <a:off x="457200" y="836712"/>
            <a:ext cx="8229600" cy="5616624"/>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spcBef>
                <a:spcPts val="0"/>
              </a:spcBef>
              <a:spcAft>
                <a:spcPts val="0"/>
              </a:spcAft>
              <a:buClr>
                <a:schemeClr val="dk1"/>
              </a:buClr>
              <a:buSzPct val="100000"/>
              <a:buChar char="•"/>
            </a:pPr>
            <a:r>
              <a:rPr b="1" lang="en-US"/>
              <a:t>Local search</a:t>
            </a:r>
            <a:r>
              <a:rPr lang="en-US"/>
              <a:t> is a heuristic method for solving computationally hard optimization problems. </a:t>
            </a:r>
            <a:endParaRPr/>
          </a:p>
          <a:p>
            <a:pPr indent="-342900" lvl="0" marL="342900" rtl="0" algn="just">
              <a:spcBef>
                <a:spcPts val="400"/>
              </a:spcBef>
              <a:spcAft>
                <a:spcPts val="0"/>
              </a:spcAft>
              <a:buClr>
                <a:schemeClr val="dk1"/>
              </a:buClr>
              <a:buSzPct val="100000"/>
              <a:buChar char="•"/>
            </a:pPr>
            <a:r>
              <a:rPr lang="en-US"/>
              <a:t>Local search can be used on problems that can be formulated as finding a solution maximizing a criterion among a number of candidate solutions. </a:t>
            </a:r>
            <a:endParaRPr/>
          </a:p>
          <a:p>
            <a:pPr indent="-342900" lvl="0" marL="342900" rtl="0" algn="just">
              <a:spcBef>
                <a:spcPts val="400"/>
              </a:spcBef>
              <a:spcAft>
                <a:spcPts val="0"/>
              </a:spcAft>
              <a:buClr>
                <a:schemeClr val="dk1"/>
              </a:buClr>
              <a:buSzPct val="100000"/>
              <a:buChar char="•"/>
            </a:pPr>
            <a:r>
              <a:rPr lang="en-US"/>
              <a:t>Local search algorithms move from solution to solution in the space of candidate solutions (the search space) by applying local changes, until a solution deemed optimal is found or a time bound is elapsed.</a:t>
            </a:r>
            <a:endParaRPr/>
          </a:p>
          <a:p>
            <a:pPr indent="-342900" lvl="0" marL="342900" rtl="0" algn="just">
              <a:spcBef>
                <a:spcPts val="400"/>
              </a:spcBef>
              <a:spcAft>
                <a:spcPts val="0"/>
              </a:spcAft>
              <a:buClr>
                <a:schemeClr val="dk1"/>
              </a:buClr>
              <a:buSzPct val="100000"/>
              <a:buChar char="•"/>
            </a:pPr>
            <a:r>
              <a:rPr lang="en-US"/>
              <a:t>Advantages: Very little memory — usually constant amount- Can often find reasonable solutions in infinite (continuous) state spaces</a:t>
            </a:r>
            <a:endParaRPr/>
          </a:p>
          <a:p>
            <a:pPr indent="-342900" lvl="0" marL="342900" rtl="0" algn="just">
              <a:spcBef>
                <a:spcPts val="400"/>
              </a:spcBef>
              <a:spcAft>
                <a:spcPts val="0"/>
              </a:spcAft>
              <a:buClr>
                <a:schemeClr val="dk1"/>
              </a:buClr>
              <a:buSzPct val="100000"/>
              <a:buChar char="•"/>
            </a:pPr>
            <a:r>
              <a:rPr lang="en-US"/>
              <a:t>Nutshell:</a:t>
            </a:r>
            <a:endParaRPr/>
          </a:p>
          <a:p>
            <a:pPr indent="-285750" lvl="1" marL="742950" rtl="0" algn="just">
              <a:spcBef>
                <a:spcPts val="350"/>
              </a:spcBef>
              <a:spcAft>
                <a:spcPts val="0"/>
              </a:spcAft>
              <a:buClr>
                <a:schemeClr val="dk1"/>
              </a:buClr>
              <a:buSzPct val="100000"/>
              <a:buChar char="–"/>
            </a:pPr>
            <a:r>
              <a:rPr lang="en-US"/>
              <a:t>All that matters is the solution state </a:t>
            </a:r>
            <a:endParaRPr/>
          </a:p>
          <a:p>
            <a:pPr indent="-285750" lvl="1" marL="742950" rtl="0" algn="just">
              <a:spcBef>
                <a:spcPts val="350"/>
              </a:spcBef>
              <a:spcAft>
                <a:spcPts val="0"/>
              </a:spcAft>
              <a:buClr>
                <a:schemeClr val="dk1"/>
              </a:buClr>
              <a:buSzPct val="100000"/>
              <a:buChar char="–"/>
            </a:pPr>
            <a:r>
              <a:rPr lang="en-US"/>
              <a:t>Don't care about solution path</a:t>
            </a:r>
            <a:endParaRPr/>
          </a:p>
          <a:p>
            <a:pPr indent="-342900" lvl="0" marL="342900" rtl="0" algn="just">
              <a:spcBef>
                <a:spcPts val="400"/>
              </a:spcBef>
              <a:spcAft>
                <a:spcPts val="0"/>
              </a:spcAft>
              <a:buClr>
                <a:schemeClr val="dk1"/>
              </a:buClr>
              <a:buSzPct val="100000"/>
              <a:buChar char="•"/>
            </a:pPr>
            <a:r>
              <a:rPr lang="en-US"/>
              <a:t>Examples</a:t>
            </a:r>
            <a:endParaRPr/>
          </a:p>
          <a:p>
            <a:pPr indent="-285750" lvl="1" marL="742950" rtl="0" algn="just">
              <a:spcBef>
                <a:spcPts val="350"/>
              </a:spcBef>
              <a:spcAft>
                <a:spcPts val="0"/>
              </a:spcAft>
              <a:buClr>
                <a:schemeClr val="dk1"/>
              </a:buClr>
              <a:buSzPct val="100000"/>
              <a:buChar char="–"/>
            </a:pPr>
            <a:r>
              <a:rPr lang="en-US"/>
              <a:t>Hill Climbing</a:t>
            </a:r>
            <a:endParaRPr/>
          </a:p>
          <a:p>
            <a:pPr indent="-285750" lvl="1" marL="742950" rtl="0" algn="just">
              <a:spcBef>
                <a:spcPts val="350"/>
              </a:spcBef>
              <a:spcAft>
                <a:spcPts val="0"/>
              </a:spcAft>
              <a:buClr>
                <a:schemeClr val="dk1"/>
              </a:buClr>
              <a:buSzPct val="100000"/>
              <a:buChar char="–"/>
            </a:pPr>
            <a:r>
              <a:rPr lang="en-US"/>
              <a:t>Simulated Annealing (suited for either local or global search)</a:t>
            </a:r>
            <a:endParaRPr/>
          </a:p>
          <a:p>
            <a:pPr indent="-228600" lvl="2" marL="1143000" rtl="0" algn="just">
              <a:spcBef>
                <a:spcPts val="300"/>
              </a:spcBef>
              <a:spcAft>
                <a:spcPts val="0"/>
              </a:spcAft>
              <a:buClr>
                <a:schemeClr val="dk1"/>
              </a:buClr>
              <a:buSzPct val="100000"/>
              <a:buChar char="•"/>
            </a:pPr>
            <a:r>
              <a:rPr lang="en-US"/>
              <a:t>Non Traditional Search and Optimization technique</a:t>
            </a:r>
            <a:endParaRPr/>
          </a:p>
          <a:p>
            <a:pPr indent="-285750" lvl="1" marL="742950" rtl="0" algn="just">
              <a:spcBef>
                <a:spcPts val="350"/>
              </a:spcBef>
              <a:spcAft>
                <a:spcPts val="0"/>
              </a:spcAft>
              <a:buClr>
                <a:schemeClr val="dk1"/>
              </a:buClr>
              <a:buSzPct val="100000"/>
              <a:buChar char="–"/>
            </a:pPr>
            <a:r>
              <a:rPr lang="en-US"/>
              <a:t>Genetic Algorithm</a:t>
            </a:r>
            <a:endParaRPr/>
          </a:p>
          <a:p>
            <a:pPr indent="-228600" lvl="2" marL="1143000" rtl="0" algn="just">
              <a:spcBef>
                <a:spcPts val="300"/>
              </a:spcBef>
              <a:spcAft>
                <a:spcPts val="0"/>
              </a:spcAft>
              <a:buClr>
                <a:schemeClr val="dk1"/>
              </a:buClr>
              <a:buSzPct val="100000"/>
              <a:buChar char="•"/>
            </a:pPr>
            <a:r>
              <a:rPr lang="en-US"/>
              <a:t>Non Traditional Search and Optimization technique</a:t>
            </a:r>
            <a:endParaRPr/>
          </a:p>
          <a:p>
            <a:pPr indent="-228600" lvl="2" marL="1143000" rtl="0" algn="just">
              <a:spcBef>
                <a:spcPts val="300"/>
              </a:spcBef>
              <a:spcAft>
                <a:spcPts val="0"/>
              </a:spcAft>
              <a:buClr>
                <a:schemeClr val="dk1"/>
              </a:buClr>
              <a:buSzPct val="100000"/>
              <a:buChar char="•"/>
            </a:pPr>
            <a:r>
              <a:rPr lang="en-US"/>
              <a:t>Conceived by Prof. Holland of University of Michigan</a:t>
            </a:r>
            <a:endParaRPr/>
          </a:p>
          <a:p>
            <a:pPr indent="-215900" lvl="0" marL="342900" rtl="0" algn="just">
              <a:spcBef>
                <a:spcPts val="400"/>
              </a:spcBef>
              <a:spcAft>
                <a:spcPts val="0"/>
              </a:spcAft>
              <a:buClr>
                <a:schemeClr val="dk1"/>
              </a:buClr>
              <a:buSzPct val="100000"/>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title"/>
          </p:nvPr>
        </p:nvSpPr>
        <p:spPr>
          <a:xfrm>
            <a:off x="762000" y="829732"/>
            <a:ext cx="8915400" cy="92286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sz="4400" u="sng"/>
              <a:t>Parameters for Search Evaluation</a:t>
            </a:r>
            <a:endParaRPr/>
          </a:p>
        </p:txBody>
      </p:sp>
      <p:sp>
        <p:nvSpPr>
          <p:cNvPr id="145" name="Google Shape;145;p8"/>
          <p:cNvSpPr txBox="1"/>
          <p:nvPr>
            <p:ph idx="1" type="body"/>
          </p:nvPr>
        </p:nvSpPr>
        <p:spPr>
          <a:xfrm>
            <a:off x="533400" y="2065868"/>
            <a:ext cx="8305799" cy="433493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b="1" lang="en-US" sz="2400" u="sng"/>
              <a:t>Completeness</a:t>
            </a:r>
            <a:r>
              <a:rPr lang="en-US" sz="2400"/>
              <a:t>: Is the algorithm guaranteed to find a solution if there exist one?</a:t>
            </a:r>
            <a:endParaRPr/>
          </a:p>
          <a:p>
            <a:pPr indent="-342900" lvl="0" marL="342900" rtl="0" algn="just">
              <a:spcBef>
                <a:spcPts val="480"/>
              </a:spcBef>
              <a:spcAft>
                <a:spcPts val="0"/>
              </a:spcAft>
              <a:buClr>
                <a:schemeClr val="dk1"/>
              </a:buClr>
              <a:buSzPts val="2400"/>
              <a:buChar char="•"/>
            </a:pPr>
            <a:r>
              <a:rPr b="1" lang="en-US" sz="2400" u="sng"/>
              <a:t>Optimality</a:t>
            </a:r>
            <a:r>
              <a:rPr lang="en-US" sz="2400"/>
              <a:t>: Does the algorithm find the optimal solution?</a:t>
            </a:r>
            <a:endParaRPr/>
          </a:p>
          <a:p>
            <a:pPr indent="-342900" lvl="0" marL="342900" rtl="0" algn="just">
              <a:spcBef>
                <a:spcPts val="480"/>
              </a:spcBef>
              <a:spcAft>
                <a:spcPts val="0"/>
              </a:spcAft>
              <a:buClr>
                <a:schemeClr val="dk1"/>
              </a:buClr>
              <a:buSzPts val="2400"/>
              <a:buChar char="•"/>
            </a:pPr>
            <a:r>
              <a:rPr b="1" lang="en-US" sz="2400" u="sng"/>
              <a:t>Time complexity</a:t>
            </a:r>
            <a:r>
              <a:rPr lang="en-US" sz="2400"/>
              <a:t>: How long does it take for the algorithm to find a solution?</a:t>
            </a:r>
            <a:endParaRPr/>
          </a:p>
          <a:p>
            <a:pPr indent="-342900" lvl="0" marL="342900" rtl="0" algn="just">
              <a:spcBef>
                <a:spcPts val="480"/>
              </a:spcBef>
              <a:spcAft>
                <a:spcPts val="0"/>
              </a:spcAft>
              <a:buClr>
                <a:schemeClr val="dk1"/>
              </a:buClr>
              <a:buSzPts val="2400"/>
              <a:buChar char="•"/>
            </a:pPr>
            <a:r>
              <a:rPr b="1" lang="en-US" sz="2400" u="sng"/>
              <a:t>Space complexity</a:t>
            </a:r>
            <a:r>
              <a:rPr lang="en-US" sz="2400"/>
              <a:t>: How much memory is consumed in finding the solution?</a:t>
            </a:r>
            <a:endParaRPr/>
          </a:p>
          <a:p>
            <a:pPr indent="-190500" lvl="0" marL="342900" rtl="0" algn="just">
              <a:spcBef>
                <a:spcPts val="480"/>
              </a:spcBef>
              <a:spcAft>
                <a:spcPts val="0"/>
              </a:spcAft>
              <a:buClr>
                <a:schemeClr val="dk1"/>
              </a:buClr>
              <a:buSzPts val="2400"/>
              <a:buNone/>
            </a:pPr>
            <a:r>
              <a:t/>
            </a:r>
            <a:endParaRPr sz="2400"/>
          </a:p>
        </p:txBody>
      </p:sp>
      <p:sp>
        <p:nvSpPr>
          <p:cNvPr id="146" name="Google Shape;14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7" name="Google Shape;147;p8"/>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S7-Hill Climbing</a:t>
            </a:r>
            <a:endParaRPr/>
          </a:p>
        </p:txBody>
      </p:sp>
      <p:sp>
        <p:nvSpPr>
          <p:cNvPr id="731" name="Google Shape;731;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Heuristic search -used for mathematical optimization problems</a:t>
            </a:r>
            <a:endParaRPr/>
          </a:p>
          <a:p>
            <a:pPr indent="-342900" lvl="0" marL="342900" rtl="0" algn="l">
              <a:spcBef>
                <a:spcPts val="592"/>
              </a:spcBef>
              <a:spcAft>
                <a:spcPts val="0"/>
              </a:spcAft>
              <a:buClr>
                <a:schemeClr val="dk1"/>
              </a:buClr>
              <a:buSzPct val="100000"/>
              <a:buChar char="•"/>
            </a:pPr>
            <a:r>
              <a:rPr lang="en-US"/>
              <a:t>  Variant of generate and test algorithm</a:t>
            </a:r>
            <a:r>
              <a:rPr b="1" lang="en-US"/>
              <a:t> </a:t>
            </a:r>
            <a:endParaRPr/>
          </a:p>
          <a:p>
            <a:pPr indent="-285750" lvl="1" marL="742950" rtl="0" algn="l">
              <a:spcBef>
                <a:spcPts val="518"/>
              </a:spcBef>
              <a:spcAft>
                <a:spcPts val="0"/>
              </a:spcAft>
              <a:buClr>
                <a:schemeClr val="dk1"/>
              </a:buClr>
              <a:buSzPct val="100000"/>
              <a:buChar char="–"/>
            </a:pPr>
            <a:r>
              <a:rPr i="1" lang="en-US"/>
              <a:t>1. Generate possible solutions.</a:t>
            </a:r>
            <a:br>
              <a:rPr lang="en-US"/>
            </a:br>
            <a:r>
              <a:rPr i="1" lang="en-US"/>
              <a:t>2. Test to see if this is the expected solution.</a:t>
            </a:r>
            <a:br>
              <a:rPr lang="en-US"/>
            </a:br>
            <a:r>
              <a:rPr i="1" lang="en-US"/>
              <a:t>3. If the solution has been found quit else go to step 1.</a:t>
            </a:r>
            <a:endParaRPr/>
          </a:p>
          <a:p>
            <a:pPr indent="-342900" lvl="0" marL="342900" rtl="0" algn="l">
              <a:spcBef>
                <a:spcPts val="592"/>
              </a:spcBef>
              <a:spcAft>
                <a:spcPts val="0"/>
              </a:spcAft>
              <a:buClr>
                <a:schemeClr val="dk1"/>
              </a:buClr>
              <a:buSzPct val="100000"/>
              <a:buChar char="•"/>
            </a:pPr>
            <a:r>
              <a:rPr lang="en-US"/>
              <a:t>Hill Climbing</a:t>
            </a:r>
            <a:endParaRPr/>
          </a:p>
          <a:p>
            <a:pPr indent="-285750" lvl="1" marL="742950" rtl="0" algn="l">
              <a:spcBef>
                <a:spcPts val="518"/>
              </a:spcBef>
              <a:spcAft>
                <a:spcPts val="0"/>
              </a:spcAft>
              <a:buClr>
                <a:schemeClr val="dk1"/>
              </a:buClr>
              <a:buSzPct val="100000"/>
              <a:buChar char="–"/>
            </a:pPr>
            <a:r>
              <a:rPr lang="en-US"/>
              <a:t>It examines the neighboring nodes one by one and selects the first neighboring node which optimizes the current cost as next node. </a:t>
            </a:r>
            <a:endParaRPr/>
          </a:p>
        </p:txBody>
      </p:sp>
      <p:sp>
        <p:nvSpPr>
          <p:cNvPr id="732" name="Google Shape;732;p80"/>
          <p:cNvSpPr txBox="1"/>
          <p:nvPr>
            <p:ph idx="11" type="ftr"/>
          </p:nvPr>
        </p:nvSpPr>
        <p:spPr>
          <a:xfrm>
            <a:off x="611560" y="6356350"/>
            <a:ext cx="81369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Extra Reference: https://www.tutorialspoint.com/artificial_intelligence/artificial_intelligence_popular_search_algorithms.htm#:~:text=Local%20Beam%20Search,function%2C%20then%20the%20algorithm%20stops.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S7-Hill Climbing</a:t>
            </a:r>
            <a:endParaRPr/>
          </a:p>
        </p:txBody>
      </p:sp>
      <p:pic>
        <p:nvPicPr>
          <p:cNvPr id="738" name="Google Shape;738;p81"/>
          <p:cNvPicPr preferRelativeResize="0"/>
          <p:nvPr>
            <p:ph idx="1" type="body"/>
          </p:nvPr>
        </p:nvPicPr>
        <p:blipFill rotWithShape="1">
          <a:blip r:embed="rId3">
            <a:alphaModFix/>
          </a:blip>
          <a:srcRect b="0" l="0" r="0" t="0"/>
          <a:stretch/>
        </p:blipFill>
        <p:spPr>
          <a:xfrm>
            <a:off x="323528" y="1484784"/>
            <a:ext cx="8230718" cy="447618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2"/>
          <p:cNvSpPr txBox="1"/>
          <p:nvPr>
            <p:ph type="title"/>
          </p:nvPr>
        </p:nvSpPr>
        <p:spPr>
          <a:xfrm>
            <a:off x="457200" y="-99392"/>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S7-Hill Climbing</a:t>
            </a:r>
            <a:endParaRPr/>
          </a:p>
        </p:txBody>
      </p:sp>
      <p:sp>
        <p:nvSpPr>
          <p:cNvPr id="744" name="Google Shape;744;p82"/>
          <p:cNvSpPr txBox="1"/>
          <p:nvPr>
            <p:ph idx="1" type="body"/>
          </p:nvPr>
        </p:nvSpPr>
        <p:spPr>
          <a:xfrm>
            <a:off x="457200" y="1052736"/>
            <a:ext cx="8229600" cy="5472608"/>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b="1" i="1" lang="en-US"/>
              <a:t>Step 1 :</a:t>
            </a:r>
            <a:r>
              <a:rPr i="1" lang="en-US"/>
              <a:t> Evaluate the initial state. If it is a goal state then stop and return success. Otherwise, make initial state as current state.</a:t>
            </a:r>
            <a:endParaRPr/>
          </a:p>
          <a:p>
            <a:pPr indent="-342900" lvl="0" marL="342900" rtl="0" algn="l">
              <a:spcBef>
                <a:spcPts val="496"/>
              </a:spcBef>
              <a:spcAft>
                <a:spcPts val="0"/>
              </a:spcAft>
              <a:buClr>
                <a:schemeClr val="dk1"/>
              </a:buClr>
              <a:buSzPct val="100000"/>
              <a:buChar char="•"/>
            </a:pPr>
            <a:r>
              <a:rPr b="1" i="1" lang="en-US"/>
              <a:t>Step 2 :</a:t>
            </a:r>
            <a:r>
              <a:rPr i="1" lang="en-US"/>
              <a:t> Loop until the solution state is found or there are no new operators present which can be applied to the current state.</a:t>
            </a:r>
            <a:endParaRPr/>
          </a:p>
          <a:p>
            <a:pPr indent="-342900" lvl="0" marL="342900" rtl="0" algn="l">
              <a:spcBef>
                <a:spcPts val="496"/>
              </a:spcBef>
              <a:spcAft>
                <a:spcPts val="0"/>
              </a:spcAft>
              <a:buClr>
                <a:schemeClr val="dk1"/>
              </a:buClr>
              <a:buSzPct val="100000"/>
              <a:buChar char="•"/>
            </a:pPr>
            <a:r>
              <a:rPr i="1" lang="en-US"/>
              <a:t>a) Select a state that has not been yet applied to the current state and apply it to produce a new state.</a:t>
            </a:r>
            <a:endParaRPr/>
          </a:p>
          <a:p>
            <a:pPr indent="-342900" lvl="0" marL="342900" rtl="0" algn="l">
              <a:spcBef>
                <a:spcPts val="496"/>
              </a:spcBef>
              <a:spcAft>
                <a:spcPts val="0"/>
              </a:spcAft>
              <a:buClr>
                <a:schemeClr val="dk1"/>
              </a:buClr>
              <a:buSzPct val="100000"/>
              <a:buChar char="•"/>
            </a:pPr>
            <a:r>
              <a:rPr i="1" lang="en-US"/>
              <a:t>b) Perform these to evaluate new state</a:t>
            </a:r>
            <a:br>
              <a:rPr i="1" lang="en-US"/>
            </a:br>
            <a:r>
              <a:rPr i="1" lang="en-US"/>
              <a:t>    i. If the current state is a goal state, then stop and return success.</a:t>
            </a:r>
            <a:br>
              <a:rPr i="1" lang="en-US"/>
            </a:br>
            <a:r>
              <a:rPr i="1" lang="en-US"/>
              <a:t>    ii. If it is better than the current state, then make it current state and proceed further.</a:t>
            </a:r>
            <a:br>
              <a:rPr i="1" lang="en-US"/>
            </a:br>
            <a:r>
              <a:rPr i="1" lang="en-US"/>
              <a:t>    iii. If it is not better than the current state, then continue in the loop until a solution is found.</a:t>
            </a:r>
            <a:endParaRPr/>
          </a:p>
          <a:p>
            <a:pPr indent="-342900" lvl="0" marL="342900" rtl="0" algn="l">
              <a:spcBef>
                <a:spcPts val="496"/>
              </a:spcBef>
              <a:spcAft>
                <a:spcPts val="0"/>
              </a:spcAft>
              <a:buClr>
                <a:schemeClr val="dk1"/>
              </a:buClr>
              <a:buSzPct val="100000"/>
              <a:buChar char="•"/>
            </a:pPr>
            <a:r>
              <a:rPr i="1" lang="en-US"/>
              <a:t> </a:t>
            </a:r>
            <a:r>
              <a:rPr b="1" i="1" lang="en-US"/>
              <a:t>Step 3 :</a:t>
            </a:r>
            <a:r>
              <a:rPr i="1" lang="en-US"/>
              <a:t> Exit.</a:t>
            </a:r>
            <a:endParaRPr/>
          </a:p>
          <a:p>
            <a:pPr indent="-342900" lvl="0" marL="342900" rtl="0" algn="l">
              <a:spcBef>
                <a:spcPts val="496"/>
              </a:spcBef>
              <a:spcAft>
                <a:spcPts val="0"/>
              </a:spcAft>
              <a:buClr>
                <a:schemeClr val="dk1"/>
              </a:buClr>
              <a:buSzPct val="1000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State Space diagram for Hill Climbing</a:t>
            </a:r>
            <a:endParaRPr/>
          </a:p>
        </p:txBody>
      </p:sp>
      <p:sp>
        <p:nvSpPr>
          <p:cNvPr id="750" name="Google Shape;750;p83"/>
          <p:cNvSpPr txBox="1"/>
          <p:nvPr>
            <p:ph idx="1" type="body"/>
          </p:nvPr>
        </p:nvSpPr>
        <p:spPr>
          <a:xfrm>
            <a:off x="457200" y="1340768"/>
            <a:ext cx="4038600" cy="5328592"/>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spcBef>
                <a:spcPts val="0"/>
              </a:spcBef>
              <a:spcAft>
                <a:spcPts val="0"/>
              </a:spcAft>
              <a:buClr>
                <a:schemeClr val="dk1"/>
              </a:buClr>
              <a:buSzPct val="100000"/>
              <a:buChar char="•"/>
            </a:pPr>
            <a:r>
              <a:rPr lang="en-US" sz="3200"/>
              <a:t>State space diagram is a graphical representation of the set of states our search algorithm can reach vs the value of our objective function(the function which we wish to maximize).</a:t>
            </a:r>
            <a:endParaRPr/>
          </a:p>
          <a:p>
            <a:pPr indent="-342900" lvl="0" marL="342900" rtl="0" algn="just">
              <a:spcBef>
                <a:spcPts val="400"/>
              </a:spcBef>
              <a:spcAft>
                <a:spcPts val="0"/>
              </a:spcAft>
              <a:buClr>
                <a:schemeClr val="dk1"/>
              </a:buClr>
              <a:buSzPct val="100000"/>
              <a:buNone/>
            </a:pPr>
            <a:br>
              <a:rPr lang="en-US" sz="3200"/>
            </a:br>
            <a:r>
              <a:rPr b="1" lang="en-US" sz="3200"/>
              <a:t>X-axis :</a:t>
            </a:r>
            <a:r>
              <a:rPr lang="en-US" sz="3200"/>
              <a:t> denotes the state space ie states or configuration our algorithm may reach.</a:t>
            </a:r>
            <a:endParaRPr/>
          </a:p>
          <a:p>
            <a:pPr indent="-342900" lvl="0" marL="342900" rtl="0" algn="just">
              <a:spcBef>
                <a:spcPts val="400"/>
              </a:spcBef>
              <a:spcAft>
                <a:spcPts val="0"/>
              </a:spcAft>
              <a:buClr>
                <a:schemeClr val="dk1"/>
              </a:buClr>
              <a:buSzPct val="100000"/>
              <a:buNone/>
            </a:pPr>
            <a:br>
              <a:rPr lang="en-US" sz="3200"/>
            </a:br>
            <a:r>
              <a:rPr b="1" lang="en-US" sz="3200"/>
              <a:t>Y-axis :</a:t>
            </a:r>
            <a:r>
              <a:rPr lang="en-US" sz="3200"/>
              <a:t> denotes the values of objective function corresponding to a particular state.</a:t>
            </a:r>
            <a:endParaRPr/>
          </a:p>
          <a:p>
            <a:pPr indent="-342900" lvl="0" marL="342900" rtl="0" algn="just">
              <a:spcBef>
                <a:spcPts val="400"/>
              </a:spcBef>
              <a:spcAft>
                <a:spcPts val="0"/>
              </a:spcAft>
              <a:buClr>
                <a:schemeClr val="dk1"/>
              </a:buClr>
              <a:buSzPct val="100000"/>
              <a:buNone/>
            </a:pPr>
            <a:br>
              <a:rPr lang="en-US" sz="3200"/>
            </a:br>
            <a:r>
              <a:rPr lang="en-US" sz="3200"/>
              <a:t>The best solution will be that state space where objective function has maximum value(global maximum).</a:t>
            </a:r>
            <a:br>
              <a:rPr lang="en-US"/>
            </a:br>
            <a:endParaRPr/>
          </a:p>
        </p:txBody>
      </p:sp>
      <p:pic>
        <p:nvPicPr>
          <p:cNvPr id="751" name="Google Shape;751;p83"/>
          <p:cNvPicPr preferRelativeResize="0"/>
          <p:nvPr>
            <p:ph idx="2" type="body"/>
          </p:nvPr>
        </p:nvPicPr>
        <p:blipFill rotWithShape="1">
          <a:blip r:embed="rId3">
            <a:alphaModFix/>
          </a:blip>
          <a:srcRect b="0" l="0" r="0" t="0"/>
          <a:stretch/>
        </p:blipFill>
        <p:spPr>
          <a:xfrm>
            <a:off x="4648200" y="2060848"/>
            <a:ext cx="4038600" cy="374441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Different regions in the State Space Diagram</a:t>
            </a:r>
            <a:endParaRPr/>
          </a:p>
        </p:txBody>
      </p:sp>
      <p:sp>
        <p:nvSpPr>
          <p:cNvPr id="757" name="Google Shape;757;p84"/>
          <p:cNvSpPr txBox="1"/>
          <p:nvPr>
            <p:ph idx="1" type="body"/>
          </p:nvPr>
        </p:nvSpPr>
        <p:spPr>
          <a:xfrm>
            <a:off x="457200" y="1600200"/>
            <a:ext cx="8229600" cy="478112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b="1" lang="en-US"/>
              <a:t>Local maximum: </a:t>
            </a:r>
            <a:r>
              <a:rPr lang="en-US"/>
              <a:t>It is a state which is better than its neighboring state however there exists a state which is better than it(global maximum). This state is better because here the value of the objective function is higher than its neighbors.</a:t>
            </a:r>
            <a:endParaRPr/>
          </a:p>
          <a:p>
            <a:pPr indent="-342900" lvl="0" marL="342900" rtl="0" algn="l">
              <a:spcBef>
                <a:spcPts val="448"/>
              </a:spcBef>
              <a:spcAft>
                <a:spcPts val="0"/>
              </a:spcAft>
              <a:buClr>
                <a:schemeClr val="dk1"/>
              </a:buClr>
              <a:buSzPct val="100000"/>
              <a:buChar char="•"/>
            </a:pPr>
            <a:r>
              <a:rPr b="1" lang="en-US"/>
              <a:t>Global maximum : </a:t>
            </a:r>
            <a:r>
              <a:rPr lang="en-US"/>
              <a:t>It is the best possible state in the state space diagram. This because at this state, objective function has highest value.</a:t>
            </a:r>
            <a:endParaRPr/>
          </a:p>
          <a:p>
            <a:pPr indent="-342900" lvl="0" marL="342900" rtl="0" algn="l">
              <a:spcBef>
                <a:spcPts val="448"/>
              </a:spcBef>
              <a:spcAft>
                <a:spcPts val="0"/>
              </a:spcAft>
              <a:buClr>
                <a:schemeClr val="dk1"/>
              </a:buClr>
              <a:buSzPct val="100000"/>
              <a:buChar char="•"/>
            </a:pPr>
            <a:r>
              <a:rPr b="1" lang="en-US"/>
              <a:t>Plateua/flat local maximum : </a:t>
            </a:r>
            <a:r>
              <a:rPr lang="en-US"/>
              <a:t>It is a flat region of state space where neighboring states have the same value.</a:t>
            </a:r>
            <a:endParaRPr/>
          </a:p>
          <a:p>
            <a:pPr indent="-342900" lvl="0" marL="342900" rtl="0" algn="l">
              <a:spcBef>
                <a:spcPts val="448"/>
              </a:spcBef>
              <a:spcAft>
                <a:spcPts val="0"/>
              </a:spcAft>
              <a:buClr>
                <a:schemeClr val="dk1"/>
              </a:buClr>
              <a:buSzPct val="100000"/>
              <a:buChar char="•"/>
            </a:pPr>
            <a:r>
              <a:rPr b="1" lang="en-US"/>
              <a:t>Ridge : </a:t>
            </a:r>
            <a:r>
              <a:rPr lang="en-US"/>
              <a:t>It is region which is higher than its neighbours but itself has a slope. It is a special kind of local maximum.</a:t>
            </a:r>
            <a:endParaRPr/>
          </a:p>
          <a:p>
            <a:pPr indent="-342900" lvl="0" marL="342900" rtl="0" algn="l">
              <a:spcBef>
                <a:spcPts val="448"/>
              </a:spcBef>
              <a:spcAft>
                <a:spcPts val="0"/>
              </a:spcAft>
              <a:buClr>
                <a:schemeClr val="dk1"/>
              </a:buClr>
              <a:buSzPct val="100000"/>
              <a:buChar char="•"/>
            </a:pPr>
            <a:r>
              <a:rPr b="1" lang="en-US"/>
              <a:t>Current state : </a:t>
            </a:r>
            <a:r>
              <a:rPr lang="en-US"/>
              <a:t>The region of state space diagram where we are currently present during the search.</a:t>
            </a:r>
            <a:endParaRPr/>
          </a:p>
          <a:p>
            <a:pPr indent="-342900" lvl="0" marL="342900" rtl="0" algn="l">
              <a:spcBef>
                <a:spcPts val="448"/>
              </a:spcBef>
              <a:spcAft>
                <a:spcPts val="0"/>
              </a:spcAft>
              <a:buClr>
                <a:schemeClr val="dk1"/>
              </a:buClr>
              <a:buSzPct val="100000"/>
              <a:buChar char="•"/>
            </a:pPr>
            <a:r>
              <a:rPr b="1" lang="en-US"/>
              <a:t>Shoulder : </a:t>
            </a:r>
            <a:r>
              <a:rPr lang="en-US"/>
              <a:t>It is a plateau that has an uphill edge.</a:t>
            </a:r>
            <a:endParaRPr/>
          </a:p>
          <a:p>
            <a:pPr indent="-342900" lvl="0" marL="342900" rtl="0" algn="l">
              <a:spcBef>
                <a:spcPts val="448"/>
              </a:spcBef>
              <a:spcAft>
                <a:spcPts val="0"/>
              </a:spcAft>
              <a:buClr>
                <a:schemeClr val="dk1"/>
              </a:buClr>
              <a:buSzPct val="1000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Problems in different regions in Hill climbing</a:t>
            </a:r>
            <a:endParaRPr/>
          </a:p>
        </p:txBody>
      </p:sp>
      <p:sp>
        <p:nvSpPr>
          <p:cNvPr id="763" name="Google Shape;763;p85"/>
          <p:cNvSpPr txBox="1"/>
          <p:nvPr>
            <p:ph idx="1" type="body"/>
          </p:nvPr>
        </p:nvSpPr>
        <p:spPr>
          <a:xfrm>
            <a:off x="457200" y="1600200"/>
            <a:ext cx="8229600" cy="506916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lang="en-US"/>
              <a:t>Hill climbing cannot reach the optimal/best state(global maximum) if it enters any of the following regions :</a:t>
            </a:r>
            <a:endParaRPr/>
          </a:p>
          <a:p>
            <a:pPr indent="-342900" lvl="0" marL="342900" rtl="0" algn="l">
              <a:spcBef>
                <a:spcPts val="400"/>
              </a:spcBef>
              <a:spcAft>
                <a:spcPts val="0"/>
              </a:spcAft>
              <a:buClr>
                <a:schemeClr val="dk1"/>
              </a:buClr>
              <a:buSzPct val="100000"/>
              <a:buChar char="•"/>
            </a:pPr>
            <a:r>
              <a:rPr b="1" lang="en-US"/>
              <a:t>Local maximum : </a:t>
            </a:r>
            <a:r>
              <a:rPr lang="en-US"/>
              <a:t>At a local maximum all neighboring states have a values which is worse than the current state. Since hill-climbing uses a greedy approach, it will not move to the worse state and terminate itself. The process will end even though a better solution may exist.</a:t>
            </a:r>
            <a:br>
              <a:rPr lang="en-US"/>
            </a:br>
            <a:r>
              <a:rPr b="1" lang="en-US"/>
              <a:t>To overcome local maximum problem : </a:t>
            </a:r>
            <a:r>
              <a:rPr lang="en-US"/>
              <a:t>Utilize </a:t>
            </a:r>
            <a:r>
              <a:rPr lang="en-US" u="sng">
                <a:solidFill>
                  <a:schemeClr val="hlink"/>
                </a:solidFill>
                <a:hlinkClick r:id="rId3"/>
              </a:rPr>
              <a:t>backtracking technique</a:t>
            </a:r>
            <a:r>
              <a:rPr lang="en-US"/>
              <a:t>. Maintain a list of visited states. If the search reaches an undesirable state, it can backtrack to the previous configuration and explore a new path.</a:t>
            </a:r>
            <a:endParaRPr/>
          </a:p>
          <a:p>
            <a:pPr indent="-342900" lvl="0" marL="342900" rtl="0" algn="l">
              <a:spcBef>
                <a:spcPts val="400"/>
              </a:spcBef>
              <a:spcAft>
                <a:spcPts val="0"/>
              </a:spcAft>
              <a:buClr>
                <a:schemeClr val="dk1"/>
              </a:buClr>
              <a:buSzPct val="100000"/>
              <a:buChar char="•"/>
            </a:pPr>
            <a:r>
              <a:rPr b="1" lang="en-US"/>
              <a:t>Plateau : </a:t>
            </a:r>
            <a:r>
              <a:rPr lang="en-US"/>
              <a:t>On plateau all neighbors have same value . Hence, it is not possible to select the best direction.</a:t>
            </a:r>
            <a:endParaRPr/>
          </a:p>
          <a:p>
            <a:pPr indent="-342900" lvl="0" marL="342900" rtl="0" algn="l">
              <a:spcBef>
                <a:spcPts val="400"/>
              </a:spcBef>
              <a:spcAft>
                <a:spcPts val="0"/>
              </a:spcAft>
              <a:buClr>
                <a:schemeClr val="dk1"/>
              </a:buClr>
              <a:buSzPct val="100000"/>
              <a:buNone/>
            </a:pPr>
            <a:r>
              <a:rPr b="1" lang="en-US"/>
              <a:t>	To overcome plateaus :</a:t>
            </a:r>
            <a:r>
              <a:rPr lang="en-US"/>
              <a:t> Make a big jump. Randomly select a state far away from the current state. Chances are that we will land at a non-plateau region</a:t>
            </a:r>
            <a:endParaRPr/>
          </a:p>
          <a:p>
            <a:pPr indent="-342900" lvl="0" marL="342900" rtl="0" algn="l">
              <a:spcBef>
                <a:spcPts val="400"/>
              </a:spcBef>
              <a:spcAft>
                <a:spcPts val="0"/>
              </a:spcAft>
              <a:buClr>
                <a:schemeClr val="dk1"/>
              </a:buClr>
              <a:buSzPct val="100000"/>
              <a:buChar char="•"/>
            </a:pPr>
            <a:r>
              <a:rPr b="1" lang="en-US"/>
              <a:t>Ridge : </a:t>
            </a:r>
            <a:r>
              <a:rPr lang="en-US"/>
              <a:t>Any point on a ridge can look like peak because movement in all possible directions is downward. Hence the algorithm stops when it reaches this state.</a:t>
            </a:r>
            <a:br>
              <a:rPr lang="en-US"/>
            </a:br>
            <a:r>
              <a:rPr b="1" lang="en-US"/>
              <a:t>To overcome Ridge :</a:t>
            </a:r>
            <a:r>
              <a:rPr lang="en-US"/>
              <a:t> In this kind of obstacle, use two or more rules before testing. It implies moving in several directions at once.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S7-Simulated Annealing</a:t>
            </a:r>
            <a:endParaRPr/>
          </a:p>
        </p:txBody>
      </p:sp>
      <p:sp>
        <p:nvSpPr>
          <p:cNvPr id="769" name="Google Shape;769;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i="1" lang="en-US"/>
              <a:t>Simulated Annealing came from the concept of annealing in physics. This technique is used to increase the size of crystals and to reduce the defects in crystals. This was done by heating and then suddenly cooling of crystals.</a:t>
            </a:r>
            <a:endParaRPr/>
          </a:p>
          <a:p>
            <a:pPr indent="-342900" lvl="0" marL="342900" rtl="0" algn="l">
              <a:spcBef>
                <a:spcPts val="592"/>
              </a:spcBef>
              <a:spcAft>
                <a:spcPts val="0"/>
              </a:spcAft>
              <a:buClr>
                <a:schemeClr val="dk1"/>
              </a:buClr>
              <a:buSzPct val="100000"/>
              <a:buChar char="•"/>
            </a:pPr>
            <a:r>
              <a:rPr i="1" lang="en-US"/>
              <a:t>Advantages</a:t>
            </a:r>
            <a:endParaRPr/>
          </a:p>
          <a:p>
            <a:pPr indent="-285750" lvl="1" marL="742950" rtl="0" algn="l">
              <a:spcBef>
                <a:spcPts val="518"/>
              </a:spcBef>
              <a:spcAft>
                <a:spcPts val="0"/>
              </a:spcAft>
              <a:buClr>
                <a:schemeClr val="dk1"/>
              </a:buClr>
              <a:buSzPct val="100000"/>
              <a:buChar char="–"/>
            </a:pPr>
            <a:r>
              <a:rPr lang="en-US"/>
              <a:t>can deal with arbitrary systems and cost functions</a:t>
            </a:r>
            <a:endParaRPr/>
          </a:p>
          <a:p>
            <a:pPr indent="-285750" lvl="1" marL="742950" rtl="0" algn="l">
              <a:spcBef>
                <a:spcPts val="518"/>
              </a:spcBef>
              <a:spcAft>
                <a:spcPts val="0"/>
              </a:spcAft>
              <a:buClr>
                <a:schemeClr val="dk1"/>
              </a:buClr>
              <a:buSzPct val="100000"/>
              <a:buChar char="–"/>
            </a:pPr>
            <a:r>
              <a:rPr lang="en-US"/>
              <a:t>is relatively easy to code, even for complex problems</a:t>
            </a:r>
            <a:endParaRPr/>
          </a:p>
          <a:p>
            <a:pPr indent="-285750" lvl="1" marL="742950" rtl="0" algn="l">
              <a:spcBef>
                <a:spcPts val="518"/>
              </a:spcBef>
              <a:spcAft>
                <a:spcPts val="0"/>
              </a:spcAft>
              <a:buClr>
                <a:schemeClr val="dk1"/>
              </a:buClr>
              <a:buSzPct val="100000"/>
              <a:buChar char="–"/>
            </a:pPr>
            <a:r>
              <a:rPr lang="en-US"/>
              <a:t>generally gives a "good" solution</a:t>
            </a:r>
            <a:endParaRPr i="1"/>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Why SA?:</a:t>
            </a:r>
            <a:br>
              <a:rPr lang="en-US"/>
            </a:br>
            <a:r>
              <a:rPr lang="en-US"/>
              <a:t>Difficulty in searching Global Optima</a:t>
            </a:r>
            <a:endParaRPr/>
          </a:p>
        </p:txBody>
      </p:sp>
      <p:pic>
        <p:nvPicPr>
          <p:cNvPr id="775" name="Google Shape;775;p87"/>
          <p:cNvPicPr preferRelativeResize="0"/>
          <p:nvPr>
            <p:ph idx="1" type="body"/>
          </p:nvPr>
        </p:nvPicPr>
        <p:blipFill rotWithShape="1">
          <a:blip r:embed="rId3">
            <a:alphaModFix/>
          </a:blip>
          <a:srcRect b="0" l="0" r="0" t="0"/>
          <a:stretch/>
        </p:blipFill>
        <p:spPr>
          <a:xfrm>
            <a:off x="457200" y="2687038"/>
            <a:ext cx="4038600" cy="2352286"/>
          </a:xfrm>
          <a:prstGeom prst="rect">
            <a:avLst/>
          </a:prstGeom>
          <a:noFill/>
          <a:ln>
            <a:noFill/>
          </a:ln>
        </p:spPr>
      </p:pic>
      <p:pic>
        <p:nvPicPr>
          <p:cNvPr id="776" name="Google Shape;776;p87"/>
          <p:cNvPicPr preferRelativeResize="0"/>
          <p:nvPr>
            <p:ph idx="2" type="body"/>
          </p:nvPr>
        </p:nvPicPr>
        <p:blipFill rotWithShape="1">
          <a:blip r:embed="rId4">
            <a:alphaModFix/>
          </a:blip>
          <a:srcRect b="0" l="0" r="0" t="0"/>
          <a:stretch/>
        </p:blipFill>
        <p:spPr>
          <a:xfrm>
            <a:off x="4648200" y="1772816"/>
            <a:ext cx="4038600" cy="417646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S7-Simulated Annealing</a:t>
            </a:r>
            <a:endParaRPr/>
          </a:p>
        </p:txBody>
      </p:sp>
      <p:sp>
        <p:nvSpPr>
          <p:cNvPr id="782" name="Google Shape;782;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None/>
            </a:pPr>
            <a:r>
              <a:rPr b="1" lang="en-US"/>
              <a:t>Algorithm</a:t>
            </a:r>
            <a:endParaRPr/>
          </a:p>
          <a:p>
            <a:pPr indent="-342900" lvl="0" marL="342900" rtl="0" algn="l">
              <a:spcBef>
                <a:spcPts val="544"/>
              </a:spcBef>
              <a:spcAft>
                <a:spcPts val="0"/>
              </a:spcAft>
              <a:buClr>
                <a:schemeClr val="dk1"/>
              </a:buClr>
              <a:buSzPct val="100000"/>
              <a:buChar char="•"/>
            </a:pPr>
            <a:r>
              <a:rPr lang="en-US"/>
              <a:t>First generate a random solution</a:t>
            </a:r>
            <a:endParaRPr/>
          </a:p>
          <a:p>
            <a:pPr indent="-342900" lvl="0" marL="342900" rtl="0" algn="l">
              <a:spcBef>
                <a:spcPts val="544"/>
              </a:spcBef>
              <a:spcAft>
                <a:spcPts val="0"/>
              </a:spcAft>
              <a:buClr>
                <a:schemeClr val="dk1"/>
              </a:buClr>
              <a:buSzPct val="100000"/>
              <a:buChar char="•"/>
            </a:pPr>
            <a:r>
              <a:rPr lang="en-US"/>
              <a:t>Calculate it’s cost using some cost function</a:t>
            </a:r>
            <a:endParaRPr/>
          </a:p>
          <a:p>
            <a:pPr indent="-342900" lvl="0" marL="342900" rtl="0" algn="l">
              <a:spcBef>
                <a:spcPts val="544"/>
              </a:spcBef>
              <a:spcAft>
                <a:spcPts val="0"/>
              </a:spcAft>
              <a:buClr>
                <a:schemeClr val="dk1"/>
              </a:buClr>
              <a:buSzPct val="100000"/>
              <a:buChar char="•"/>
            </a:pPr>
            <a:r>
              <a:rPr lang="en-US"/>
              <a:t>Generate a random neighbor solution and calculate it’s cost</a:t>
            </a:r>
            <a:endParaRPr/>
          </a:p>
          <a:p>
            <a:pPr indent="-342900" lvl="0" marL="342900" rtl="0" algn="l">
              <a:spcBef>
                <a:spcPts val="544"/>
              </a:spcBef>
              <a:spcAft>
                <a:spcPts val="0"/>
              </a:spcAft>
              <a:buClr>
                <a:schemeClr val="dk1"/>
              </a:buClr>
              <a:buSzPct val="100000"/>
              <a:buChar char="•"/>
            </a:pPr>
            <a:r>
              <a:rPr lang="en-US"/>
              <a:t>Compare the cost of old and new random solution</a:t>
            </a:r>
            <a:endParaRPr/>
          </a:p>
          <a:p>
            <a:pPr indent="-342900" lvl="0" marL="342900" rtl="0" algn="l">
              <a:spcBef>
                <a:spcPts val="544"/>
              </a:spcBef>
              <a:spcAft>
                <a:spcPts val="0"/>
              </a:spcAft>
              <a:buClr>
                <a:schemeClr val="dk1"/>
              </a:buClr>
              <a:buSzPct val="100000"/>
              <a:buChar char="•"/>
            </a:pPr>
            <a:r>
              <a:rPr lang="en-US"/>
              <a:t>If C old &gt; C new then go for old solution otherwise go for new solution</a:t>
            </a:r>
            <a:endParaRPr/>
          </a:p>
          <a:p>
            <a:pPr indent="-342900" lvl="0" marL="342900" rtl="0" algn="l">
              <a:spcBef>
                <a:spcPts val="544"/>
              </a:spcBef>
              <a:spcAft>
                <a:spcPts val="0"/>
              </a:spcAft>
              <a:buClr>
                <a:schemeClr val="dk1"/>
              </a:buClr>
              <a:buSzPct val="100000"/>
              <a:buChar char="•"/>
            </a:pPr>
            <a:r>
              <a:rPr lang="en-US"/>
              <a:t>Repeat steps 3 to 5 until you reach an acceptable optimized solution of given problem</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S8-Local Beam Search</a:t>
            </a:r>
            <a:endParaRPr/>
          </a:p>
        </p:txBody>
      </p:sp>
      <p:pic>
        <p:nvPicPr>
          <p:cNvPr id="788" name="Google Shape;788;p89"/>
          <p:cNvPicPr preferRelativeResize="0"/>
          <p:nvPr>
            <p:ph idx="1" type="body"/>
          </p:nvPr>
        </p:nvPicPr>
        <p:blipFill rotWithShape="1">
          <a:blip r:embed="rId3">
            <a:alphaModFix/>
          </a:blip>
          <a:srcRect b="0" l="0" r="0" t="0"/>
          <a:stretch/>
        </p:blipFill>
        <p:spPr>
          <a:xfrm>
            <a:off x="457200" y="1700808"/>
            <a:ext cx="4038600" cy="3960440"/>
          </a:xfrm>
          <a:prstGeom prst="rect">
            <a:avLst/>
          </a:prstGeom>
          <a:noFill/>
          <a:ln>
            <a:noFill/>
          </a:ln>
        </p:spPr>
      </p:pic>
      <p:pic>
        <p:nvPicPr>
          <p:cNvPr id="789" name="Google Shape;789;p89"/>
          <p:cNvPicPr preferRelativeResize="0"/>
          <p:nvPr>
            <p:ph idx="2" type="body"/>
          </p:nvPr>
        </p:nvPicPr>
        <p:blipFill rotWithShape="1">
          <a:blip r:embed="rId4">
            <a:alphaModFix/>
          </a:blip>
          <a:srcRect b="0" l="0" r="0" t="0"/>
          <a:stretch/>
        </p:blipFill>
        <p:spPr>
          <a:xfrm>
            <a:off x="4644008" y="1805864"/>
            <a:ext cx="4038600" cy="1911168"/>
          </a:xfrm>
          <a:prstGeom prst="rect">
            <a:avLst/>
          </a:prstGeom>
          <a:noFill/>
          <a:ln>
            <a:noFill/>
          </a:ln>
        </p:spPr>
      </p:pic>
      <p:pic>
        <p:nvPicPr>
          <p:cNvPr id="790" name="Google Shape;790;p89"/>
          <p:cNvPicPr preferRelativeResize="0"/>
          <p:nvPr/>
        </p:nvPicPr>
        <p:blipFill rotWithShape="1">
          <a:blip r:embed="rId5">
            <a:alphaModFix/>
          </a:blip>
          <a:srcRect b="0" l="0" r="0" t="0"/>
          <a:stretch/>
        </p:blipFill>
        <p:spPr>
          <a:xfrm>
            <a:off x="4644008" y="3832504"/>
            <a:ext cx="4176464" cy="22607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76200" y="914400"/>
            <a:ext cx="9601200" cy="7704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sz="4300" u="sng"/>
              <a:t>Uninformed and Heuristic Search Strategies</a:t>
            </a:r>
            <a:endParaRPr i="1" sz="4300" u="sng"/>
          </a:p>
        </p:txBody>
      </p:sp>
      <p:sp>
        <p:nvSpPr>
          <p:cNvPr id="153" name="Google Shape;153;p9"/>
          <p:cNvSpPr txBox="1"/>
          <p:nvPr>
            <p:ph idx="1" type="body"/>
          </p:nvPr>
        </p:nvSpPr>
        <p:spPr>
          <a:xfrm>
            <a:off x="228600" y="1874603"/>
            <a:ext cx="8762999" cy="412521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t>Based on the information about the problem available for the search strategies, the search algorithms are classified into uninformed (Blind) and informed (or heuristic) search algorithms. </a:t>
            </a:r>
            <a:endParaRPr/>
          </a:p>
          <a:p>
            <a:pPr indent="-342900" lvl="0" marL="342900" rtl="0" algn="just">
              <a:spcBef>
                <a:spcPts val="480"/>
              </a:spcBef>
              <a:spcAft>
                <a:spcPts val="0"/>
              </a:spcAft>
              <a:buClr>
                <a:schemeClr val="dk1"/>
              </a:buClr>
              <a:buSzPts val="2400"/>
              <a:buChar char="•"/>
            </a:pPr>
            <a:r>
              <a:rPr lang="en-US" sz="2400"/>
              <a:t>For the </a:t>
            </a:r>
            <a:r>
              <a:rPr b="1" lang="en-US" sz="2400"/>
              <a:t>uninformed search algorithms</a:t>
            </a:r>
            <a:r>
              <a:rPr lang="en-US" sz="2400"/>
              <a:t>, the strategies have no additional information about the states beyond that provided by the problem definition. Generate successors and differentiate between goal and non-goal states. </a:t>
            </a:r>
            <a:endParaRPr/>
          </a:p>
          <a:p>
            <a:pPr indent="-342900" lvl="0" marL="342900" rtl="0" algn="just">
              <a:spcBef>
                <a:spcPts val="480"/>
              </a:spcBef>
              <a:spcAft>
                <a:spcPts val="0"/>
              </a:spcAft>
              <a:buClr>
                <a:schemeClr val="dk1"/>
              </a:buClr>
              <a:buSzPts val="2400"/>
              <a:buChar char="•"/>
            </a:pPr>
            <a:r>
              <a:rPr lang="en-US" sz="2400"/>
              <a:t>Strategies that know whether one non-goal state is more promising than the other is called </a:t>
            </a:r>
            <a:r>
              <a:rPr b="1" lang="en-US" sz="2400"/>
              <a:t>informed search strategies</a:t>
            </a:r>
            <a:r>
              <a:rPr lang="en-US" sz="2400"/>
              <a:t> or </a:t>
            </a:r>
            <a:r>
              <a:rPr b="1" lang="en-US" sz="2400"/>
              <a:t>heuristic search strategies</a:t>
            </a:r>
            <a:r>
              <a:rPr lang="en-US" sz="2400"/>
              <a:t>.</a:t>
            </a:r>
            <a:endParaRPr/>
          </a:p>
        </p:txBody>
      </p:sp>
      <p:sp>
        <p:nvSpPr>
          <p:cNvPr id="154" name="Google Shape;15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5" name="Google Shape;155;p9"/>
          <p:cNvPicPr preferRelativeResize="0"/>
          <p:nvPr/>
        </p:nvPicPr>
        <p:blipFill rotWithShape="1">
          <a:blip r:embed="rId3">
            <a:alphaModFix/>
          </a:blip>
          <a:srcRect b="0" l="0" r="0" t="0"/>
          <a:stretch/>
        </p:blipFill>
        <p:spPr>
          <a:xfrm>
            <a:off x="76200" y="76200"/>
            <a:ext cx="963251" cy="96020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S8-Genetic Algorithms</a:t>
            </a:r>
            <a:endParaRPr/>
          </a:p>
        </p:txBody>
      </p:sp>
      <p:sp>
        <p:nvSpPr>
          <p:cNvPr id="796" name="Google Shape;796;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Genetic Algorithms(GAs) are adaptive heuristic search algorithms that belong to the larger part of evolutionary algorithms. Genetic algorithms are based on the ideas of natural selection and genetics. </a:t>
            </a:r>
            <a:endParaRPr/>
          </a:p>
          <a:p>
            <a:pPr indent="-342900" lvl="0" marL="342900" rtl="0" algn="l">
              <a:spcBef>
                <a:spcPts val="496"/>
              </a:spcBef>
              <a:spcAft>
                <a:spcPts val="0"/>
              </a:spcAft>
              <a:buClr>
                <a:schemeClr val="dk1"/>
              </a:buClr>
              <a:buSzPct val="100000"/>
              <a:buChar char="•"/>
            </a:pPr>
            <a:r>
              <a:rPr b="1" lang="en-US"/>
              <a:t>They are commonly used to generate high-quality solutions for optimization problems and search problems.</a:t>
            </a:r>
            <a:endParaRPr/>
          </a:p>
          <a:p>
            <a:pPr indent="-342900" lvl="0" marL="342900" rtl="0" algn="l">
              <a:spcBef>
                <a:spcPts val="496"/>
              </a:spcBef>
              <a:spcAft>
                <a:spcPts val="0"/>
              </a:spcAft>
              <a:buClr>
                <a:schemeClr val="dk1"/>
              </a:buClr>
              <a:buSzPct val="100000"/>
              <a:buChar char="•"/>
            </a:pPr>
            <a:r>
              <a:rPr lang="en-US"/>
              <a:t>n simple words, they simulate “survival of the fittest” among individual of consecutive generation for solving a problem. </a:t>
            </a:r>
            <a:r>
              <a:rPr b="1" lang="en-US"/>
              <a:t>Each generation consist of a population of individuals</a:t>
            </a:r>
            <a:r>
              <a:rPr lang="en-US"/>
              <a:t> and each individual represents a point in search space and possible solution. Each individual is represented as a string of character/integer/float/bits. This string is analogous to the Chromosome.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1"/>
          <p:cNvSpPr txBox="1"/>
          <p:nvPr>
            <p:ph idx="1" type="body"/>
          </p:nvPr>
        </p:nvSpPr>
        <p:spPr>
          <a:xfrm>
            <a:off x="457200" y="1600200"/>
            <a:ext cx="8229600" cy="3196951"/>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Search Space</a:t>
            </a:r>
            <a:endParaRPr/>
          </a:p>
          <a:p>
            <a:pPr indent="-200660" lvl="0" marL="342900" rtl="0" algn="l">
              <a:spcBef>
                <a:spcPts val="448"/>
              </a:spcBef>
              <a:spcAft>
                <a:spcPts val="0"/>
              </a:spcAft>
              <a:buClr>
                <a:schemeClr val="dk1"/>
              </a:buClr>
              <a:buSzPct val="100000"/>
              <a:buNone/>
            </a:pPr>
            <a:r>
              <a:t/>
            </a:r>
            <a:endParaRPr/>
          </a:p>
          <a:p>
            <a:pPr indent="-285750" lvl="1" marL="742950" rtl="0" algn="l">
              <a:spcBef>
                <a:spcPts val="392"/>
              </a:spcBef>
              <a:spcAft>
                <a:spcPts val="0"/>
              </a:spcAft>
              <a:buClr>
                <a:schemeClr val="dk1"/>
              </a:buClr>
              <a:buSzPct val="100000"/>
              <a:buChar char="–"/>
            </a:pPr>
            <a:r>
              <a:rPr lang="en-US"/>
              <a:t>The population of individuals are maintained within search space. Each individual represent a solution in search space for given problem. Each individual is coded as a finite length vector (analogous to chromosome) of components. These variable components are analogous to Genes. Thus a chromosome (individual) is composed of several genes (variable components).</a:t>
            </a:r>
            <a:endParaRPr/>
          </a:p>
          <a:p>
            <a:pPr indent="-285750" lvl="1" marL="742950" rtl="0" algn="l">
              <a:spcBef>
                <a:spcPts val="392"/>
              </a:spcBef>
              <a:spcAft>
                <a:spcPts val="0"/>
              </a:spcAft>
              <a:buClr>
                <a:schemeClr val="dk1"/>
              </a:buClr>
              <a:buSzPct val="100000"/>
              <a:buChar char="–"/>
            </a:pPr>
            <a:r>
              <a:rPr lang="en-US"/>
              <a:t>A Fitness Score is given to each individual which </a:t>
            </a:r>
            <a:r>
              <a:rPr b="1" lang="en-US"/>
              <a:t>shows the ability of an individual to “compete”</a:t>
            </a:r>
            <a:r>
              <a:rPr lang="en-US"/>
              <a:t>. The individual having optimal fitness score (or near optimal) are sought.</a:t>
            </a:r>
            <a:endParaRPr/>
          </a:p>
          <a:p>
            <a:pPr indent="-161290" lvl="1" marL="742950" rtl="0" algn="l">
              <a:spcBef>
                <a:spcPts val="392"/>
              </a:spcBef>
              <a:spcAft>
                <a:spcPts val="0"/>
              </a:spcAft>
              <a:buClr>
                <a:schemeClr val="dk1"/>
              </a:buClr>
              <a:buSzPct val="100000"/>
              <a:buNone/>
            </a:pPr>
            <a:r>
              <a:t/>
            </a:r>
            <a:endParaRPr/>
          </a:p>
        </p:txBody>
      </p:sp>
      <p:pic>
        <p:nvPicPr>
          <p:cNvPr id="802" name="Google Shape;802;p91"/>
          <p:cNvPicPr preferRelativeResize="0"/>
          <p:nvPr/>
        </p:nvPicPr>
        <p:blipFill rotWithShape="1">
          <a:blip r:embed="rId3">
            <a:alphaModFix/>
          </a:blip>
          <a:srcRect b="0" l="0" r="0" t="0"/>
          <a:stretch/>
        </p:blipFill>
        <p:spPr>
          <a:xfrm>
            <a:off x="395536" y="4797152"/>
            <a:ext cx="8280919" cy="1714500"/>
          </a:xfrm>
          <a:prstGeom prst="rect">
            <a:avLst/>
          </a:prstGeom>
          <a:noFill/>
          <a:ln>
            <a:noFill/>
          </a:ln>
        </p:spPr>
      </p:pic>
      <p:sp>
        <p:nvSpPr>
          <p:cNvPr id="803" name="Google Shape;803;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S8-Genetic Algorithms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S8-Genetic Algorithms</a:t>
            </a:r>
            <a:endParaRPr/>
          </a:p>
        </p:txBody>
      </p:sp>
      <p:pic>
        <p:nvPicPr>
          <p:cNvPr id="809" name="Google Shape;809;p92"/>
          <p:cNvPicPr preferRelativeResize="0"/>
          <p:nvPr>
            <p:ph idx="1" type="body"/>
          </p:nvPr>
        </p:nvPicPr>
        <p:blipFill rotWithShape="1">
          <a:blip r:embed="rId3">
            <a:alphaModFix/>
          </a:blip>
          <a:srcRect b="0" l="0" r="0" t="0"/>
          <a:stretch/>
        </p:blipFill>
        <p:spPr>
          <a:xfrm>
            <a:off x="539552" y="1484784"/>
            <a:ext cx="4038600" cy="4608512"/>
          </a:xfrm>
          <a:prstGeom prst="rect">
            <a:avLst/>
          </a:prstGeom>
          <a:noFill/>
          <a:ln>
            <a:noFill/>
          </a:ln>
        </p:spPr>
      </p:pic>
      <p:pic>
        <p:nvPicPr>
          <p:cNvPr id="810" name="Google Shape;810;p92"/>
          <p:cNvPicPr preferRelativeResize="0"/>
          <p:nvPr/>
        </p:nvPicPr>
        <p:blipFill rotWithShape="1">
          <a:blip r:embed="rId4">
            <a:alphaModFix/>
          </a:blip>
          <a:srcRect b="0" l="0" r="0" t="0"/>
          <a:stretch/>
        </p:blipFill>
        <p:spPr>
          <a:xfrm>
            <a:off x="4860032" y="1772815"/>
            <a:ext cx="3744416" cy="2144539"/>
          </a:xfrm>
          <a:prstGeom prst="rect">
            <a:avLst/>
          </a:prstGeom>
          <a:noFill/>
          <a:ln>
            <a:noFill/>
          </a:ln>
        </p:spPr>
      </p:pic>
      <p:pic>
        <p:nvPicPr>
          <p:cNvPr id="811" name="Google Shape;811;p92"/>
          <p:cNvPicPr preferRelativeResize="0"/>
          <p:nvPr>
            <p:ph idx="2" type="body"/>
          </p:nvPr>
        </p:nvPicPr>
        <p:blipFill rotWithShape="1">
          <a:blip r:embed="rId5">
            <a:alphaModFix/>
          </a:blip>
          <a:srcRect b="0" l="0" r="0" t="0"/>
          <a:stretch/>
        </p:blipFill>
        <p:spPr>
          <a:xfrm>
            <a:off x="4788024" y="3933056"/>
            <a:ext cx="4038600" cy="2395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S8-Genetic Algorithms</a:t>
            </a:r>
            <a:endParaRPr/>
          </a:p>
        </p:txBody>
      </p:sp>
      <p:pic>
        <p:nvPicPr>
          <p:cNvPr id="817" name="Google Shape;817;p93"/>
          <p:cNvPicPr preferRelativeResize="0"/>
          <p:nvPr>
            <p:ph idx="1" type="body"/>
          </p:nvPr>
        </p:nvPicPr>
        <p:blipFill rotWithShape="1">
          <a:blip r:embed="rId3">
            <a:alphaModFix/>
          </a:blip>
          <a:srcRect b="0" l="0" r="0" t="0"/>
          <a:stretch/>
        </p:blipFill>
        <p:spPr>
          <a:xfrm>
            <a:off x="457200" y="1556792"/>
            <a:ext cx="4038600" cy="2529875"/>
          </a:xfrm>
          <a:prstGeom prst="rect">
            <a:avLst/>
          </a:prstGeom>
          <a:noFill/>
          <a:ln>
            <a:noFill/>
          </a:ln>
        </p:spPr>
      </p:pic>
      <p:sp>
        <p:nvSpPr>
          <p:cNvPr id="818" name="Google Shape;818;p93"/>
          <p:cNvSpPr txBox="1"/>
          <p:nvPr>
            <p:ph idx="2" type="body"/>
          </p:nvPr>
        </p:nvSpPr>
        <p:spPr>
          <a:xfrm>
            <a:off x="4648200" y="1600200"/>
            <a:ext cx="4038600" cy="478112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Cross Over</a:t>
            </a:r>
            <a:endParaRPr/>
          </a:p>
          <a:p>
            <a:pPr indent="-165100" lvl="0" marL="342900" rtl="0" algn="l">
              <a:spcBef>
                <a:spcPts val="560"/>
              </a:spcBef>
              <a:spcAft>
                <a:spcPts val="0"/>
              </a:spcAft>
              <a:buClr>
                <a:schemeClr val="dk1"/>
              </a:buClr>
              <a:buSzPts val="2800"/>
              <a:buNone/>
            </a:pPr>
            <a:r>
              <a:t/>
            </a:r>
            <a:endParaRPr/>
          </a:p>
          <a:p>
            <a:pPr indent="-165100" lvl="0" marL="342900" rtl="0" algn="l">
              <a:spcBef>
                <a:spcPts val="560"/>
              </a:spcBef>
              <a:spcAft>
                <a:spcPts val="0"/>
              </a:spcAft>
              <a:buClr>
                <a:schemeClr val="dk1"/>
              </a:buClr>
              <a:buSzPts val="2800"/>
              <a:buNone/>
            </a:pPr>
            <a:r>
              <a:t/>
            </a:r>
            <a:endParaRPr/>
          </a:p>
          <a:p>
            <a:pPr indent="-165100" lvl="0" marL="342900" rtl="0" algn="l">
              <a:spcBef>
                <a:spcPts val="560"/>
              </a:spcBef>
              <a:spcAft>
                <a:spcPts val="0"/>
              </a:spcAft>
              <a:buClr>
                <a:schemeClr val="dk1"/>
              </a:buClr>
              <a:buSzPts val="2800"/>
              <a:buNone/>
            </a:pPr>
            <a:r>
              <a:t/>
            </a:r>
            <a:endParaRPr/>
          </a:p>
          <a:p>
            <a:pPr indent="-165100" lvl="0" marL="342900" rtl="0" algn="l">
              <a:spcBef>
                <a:spcPts val="560"/>
              </a:spcBef>
              <a:spcAft>
                <a:spcPts val="0"/>
              </a:spcAft>
              <a:buClr>
                <a:schemeClr val="dk1"/>
              </a:buClr>
              <a:buSzPts val="2800"/>
              <a:buNone/>
            </a:pPr>
            <a:r>
              <a:t/>
            </a:r>
            <a:endParaRPr/>
          </a:p>
          <a:p>
            <a:pPr indent="-342900" lvl="0" marL="342900" rtl="0" algn="l">
              <a:spcBef>
                <a:spcPts val="560"/>
              </a:spcBef>
              <a:spcAft>
                <a:spcPts val="0"/>
              </a:spcAft>
              <a:buClr>
                <a:schemeClr val="dk1"/>
              </a:buClr>
              <a:buSzPts val="2800"/>
              <a:buChar char="•"/>
            </a:pPr>
            <a:r>
              <a:rPr lang="en-US"/>
              <a:t>Mutation</a:t>
            </a:r>
            <a:endParaRPr/>
          </a:p>
          <a:p>
            <a:pPr indent="-165100" lvl="0" marL="342900" rtl="0" algn="l">
              <a:spcBef>
                <a:spcPts val="560"/>
              </a:spcBef>
              <a:spcAft>
                <a:spcPts val="0"/>
              </a:spcAft>
              <a:buClr>
                <a:schemeClr val="dk1"/>
              </a:buClr>
              <a:buSzPts val="2800"/>
              <a:buNone/>
            </a:pPr>
            <a:r>
              <a:t/>
            </a:r>
            <a:endParaRPr/>
          </a:p>
          <a:p>
            <a:pPr indent="-342900" lvl="0" marL="342900" rtl="0" algn="l">
              <a:spcBef>
                <a:spcPts val="560"/>
              </a:spcBef>
              <a:spcAft>
                <a:spcPts val="0"/>
              </a:spcAft>
              <a:buClr>
                <a:schemeClr val="dk1"/>
              </a:buClr>
              <a:buSzPts val="2800"/>
              <a:buNone/>
            </a:pPr>
            <a:r>
              <a:t/>
            </a:r>
            <a:endParaRPr/>
          </a:p>
        </p:txBody>
      </p:sp>
      <p:pic>
        <p:nvPicPr>
          <p:cNvPr id="819" name="Google Shape;819;p93"/>
          <p:cNvPicPr preferRelativeResize="0"/>
          <p:nvPr/>
        </p:nvPicPr>
        <p:blipFill rotWithShape="1">
          <a:blip r:embed="rId4">
            <a:alphaModFix/>
          </a:blip>
          <a:srcRect b="0" l="0" r="0" t="0"/>
          <a:stretch/>
        </p:blipFill>
        <p:spPr>
          <a:xfrm>
            <a:off x="611560" y="4077072"/>
            <a:ext cx="3763465" cy="1512168"/>
          </a:xfrm>
          <a:prstGeom prst="rect">
            <a:avLst/>
          </a:prstGeom>
          <a:noFill/>
          <a:ln>
            <a:noFill/>
          </a:ln>
        </p:spPr>
      </p:pic>
      <p:pic>
        <p:nvPicPr>
          <p:cNvPr id="820" name="Google Shape;820;p93"/>
          <p:cNvPicPr preferRelativeResize="0"/>
          <p:nvPr/>
        </p:nvPicPr>
        <p:blipFill rotWithShape="1">
          <a:blip r:embed="rId5">
            <a:alphaModFix/>
          </a:blip>
          <a:srcRect b="0" l="0" r="0" t="0"/>
          <a:stretch/>
        </p:blipFill>
        <p:spPr>
          <a:xfrm>
            <a:off x="5076056" y="2132856"/>
            <a:ext cx="3272235" cy="2019300"/>
          </a:xfrm>
          <a:prstGeom prst="rect">
            <a:avLst/>
          </a:prstGeom>
          <a:noFill/>
          <a:ln>
            <a:noFill/>
          </a:ln>
        </p:spPr>
      </p:pic>
      <p:pic>
        <p:nvPicPr>
          <p:cNvPr id="821" name="Google Shape;821;p93"/>
          <p:cNvPicPr preferRelativeResize="0"/>
          <p:nvPr/>
        </p:nvPicPr>
        <p:blipFill rotWithShape="1">
          <a:blip r:embed="rId6">
            <a:alphaModFix/>
          </a:blip>
          <a:srcRect b="0" l="0" r="0" t="0"/>
          <a:stretch/>
        </p:blipFill>
        <p:spPr>
          <a:xfrm>
            <a:off x="4499992" y="4729311"/>
            <a:ext cx="3943524" cy="17240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GA can be summarized as:</a:t>
            </a:r>
            <a:endParaRPr/>
          </a:p>
        </p:txBody>
      </p:sp>
      <p:sp>
        <p:nvSpPr>
          <p:cNvPr id="827" name="Google Shape;827;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1) Randomly initialize populations p </a:t>
            </a:r>
            <a:endParaRPr/>
          </a:p>
          <a:p>
            <a:pPr indent="-342900" lvl="0" marL="342900" rtl="0" algn="l">
              <a:spcBef>
                <a:spcPts val="640"/>
              </a:spcBef>
              <a:spcAft>
                <a:spcPts val="0"/>
              </a:spcAft>
              <a:buClr>
                <a:schemeClr val="dk1"/>
              </a:buClr>
              <a:buSzPts val="3200"/>
              <a:buChar char="•"/>
            </a:pPr>
            <a:r>
              <a:rPr lang="en-US"/>
              <a:t>2) Determine fitness of population </a:t>
            </a:r>
            <a:endParaRPr/>
          </a:p>
          <a:p>
            <a:pPr indent="-342900" lvl="0" marL="342900" rtl="0" algn="l">
              <a:spcBef>
                <a:spcPts val="640"/>
              </a:spcBef>
              <a:spcAft>
                <a:spcPts val="0"/>
              </a:spcAft>
              <a:buClr>
                <a:schemeClr val="dk1"/>
              </a:buClr>
              <a:buSzPts val="3200"/>
              <a:buChar char="•"/>
            </a:pPr>
            <a:r>
              <a:rPr lang="en-US"/>
              <a:t>3) Untill convergence repeat: </a:t>
            </a:r>
            <a:endParaRPr/>
          </a:p>
          <a:p>
            <a:pPr indent="-285750" lvl="1" marL="742950" rtl="0" algn="l">
              <a:spcBef>
                <a:spcPts val="560"/>
              </a:spcBef>
              <a:spcAft>
                <a:spcPts val="0"/>
              </a:spcAft>
              <a:buClr>
                <a:schemeClr val="dk1"/>
              </a:buClr>
              <a:buSzPts val="2800"/>
              <a:buChar char="–"/>
            </a:pPr>
            <a:r>
              <a:rPr lang="en-US"/>
              <a:t>a) Select parents from population </a:t>
            </a:r>
            <a:endParaRPr/>
          </a:p>
          <a:p>
            <a:pPr indent="-285750" lvl="1" marL="742950" rtl="0" algn="l">
              <a:spcBef>
                <a:spcPts val="560"/>
              </a:spcBef>
              <a:spcAft>
                <a:spcPts val="0"/>
              </a:spcAft>
              <a:buClr>
                <a:schemeClr val="dk1"/>
              </a:buClr>
              <a:buSzPts val="2800"/>
              <a:buChar char="–"/>
            </a:pPr>
            <a:r>
              <a:rPr lang="en-US"/>
              <a:t>b) Crossover and generate new population </a:t>
            </a:r>
            <a:endParaRPr/>
          </a:p>
          <a:p>
            <a:pPr indent="-285750" lvl="1" marL="742950" rtl="0" algn="l">
              <a:spcBef>
                <a:spcPts val="560"/>
              </a:spcBef>
              <a:spcAft>
                <a:spcPts val="0"/>
              </a:spcAft>
              <a:buClr>
                <a:schemeClr val="dk1"/>
              </a:buClr>
              <a:buSzPts val="2800"/>
              <a:buChar char="–"/>
            </a:pPr>
            <a:r>
              <a:rPr lang="en-US"/>
              <a:t>c) Perform mutation on new population </a:t>
            </a:r>
            <a:endParaRPr/>
          </a:p>
          <a:p>
            <a:pPr indent="-285750" lvl="1" marL="742950" rtl="0" algn="l">
              <a:spcBef>
                <a:spcPts val="560"/>
              </a:spcBef>
              <a:spcAft>
                <a:spcPts val="0"/>
              </a:spcAft>
              <a:buClr>
                <a:schemeClr val="dk1"/>
              </a:buClr>
              <a:buSzPts val="2800"/>
              <a:buChar char="–"/>
            </a:pPr>
            <a:r>
              <a:rPr lang="en-US"/>
              <a:t>d) Calculate fitness for new population</a:t>
            </a:r>
            <a:endParaRPr/>
          </a:p>
        </p:txBody>
      </p:sp>
      <p:sp>
        <p:nvSpPr>
          <p:cNvPr id="828" name="Google Shape;828;p94"/>
          <p:cNvSpPr txBox="1"/>
          <p:nvPr>
            <p:ph idx="11" type="ftr"/>
          </p:nvPr>
        </p:nvSpPr>
        <p:spPr>
          <a:xfrm>
            <a:off x="1187624" y="6356350"/>
            <a:ext cx="756084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https://www.geeksforgeeks.org/genetic-algorithms/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S9-S10 LAB</a:t>
            </a:r>
            <a:endParaRPr/>
          </a:p>
        </p:txBody>
      </p:sp>
      <p:sp>
        <p:nvSpPr>
          <p:cNvPr id="834" name="Google Shape;834;p9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rPr lang="en-US"/>
              <a:t>Lab 5: Developing Best first search and A* Algorithm for real world problems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S11-Adversarial search Methods-Game playing-Important concepts</a:t>
            </a:r>
            <a:endParaRPr/>
          </a:p>
        </p:txBody>
      </p:sp>
      <p:sp>
        <p:nvSpPr>
          <p:cNvPr id="840" name="Google Shape;840;p9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Adversarial search: Search based on Game theory- Agents- Competitive environment</a:t>
            </a:r>
            <a:endParaRPr/>
          </a:p>
          <a:p>
            <a:pPr indent="-342900" lvl="0" marL="342900" rtl="0" algn="l">
              <a:spcBef>
                <a:spcPts val="544"/>
              </a:spcBef>
              <a:spcAft>
                <a:spcPts val="0"/>
              </a:spcAft>
              <a:buClr>
                <a:schemeClr val="dk1"/>
              </a:buClr>
              <a:buSzPct val="100000"/>
              <a:buChar char="•"/>
            </a:pPr>
            <a:r>
              <a:rPr b="1" i="1" lang="en-US"/>
              <a:t>According to game theory, a game is played between two players. To complete the game, one has to win the game and the other looses automatically.’</a:t>
            </a:r>
            <a:endParaRPr/>
          </a:p>
          <a:p>
            <a:pPr indent="-342900" lvl="0" marL="342900" rtl="0" algn="l">
              <a:spcBef>
                <a:spcPts val="544"/>
              </a:spcBef>
              <a:spcAft>
                <a:spcPts val="0"/>
              </a:spcAft>
              <a:buClr>
                <a:schemeClr val="dk1"/>
              </a:buClr>
              <a:buSzPct val="100000"/>
              <a:buChar char="•"/>
            </a:pPr>
            <a:r>
              <a:rPr lang="en-US"/>
              <a:t>Such Conflicting goal- adversarial search</a:t>
            </a:r>
            <a:endParaRPr/>
          </a:p>
          <a:p>
            <a:pPr indent="-342900" lvl="0" marL="342900" rtl="0" algn="l">
              <a:spcBef>
                <a:spcPts val="544"/>
              </a:spcBef>
              <a:spcAft>
                <a:spcPts val="0"/>
              </a:spcAft>
              <a:buClr>
                <a:schemeClr val="dk1"/>
              </a:buClr>
              <a:buSzPct val="100000"/>
              <a:buChar char="•"/>
            </a:pPr>
            <a:r>
              <a:rPr lang="en-US"/>
              <a:t>Game playing technique- Those games- Human Intelligence and Logic factor- Excluding other factors like Luck factor</a:t>
            </a:r>
            <a:endParaRPr/>
          </a:p>
          <a:p>
            <a:pPr indent="-285750" lvl="1" marL="742950" rtl="0" algn="l">
              <a:spcBef>
                <a:spcPts val="476"/>
              </a:spcBef>
              <a:spcAft>
                <a:spcPts val="0"/>
              </a:spcAft>
              <a:buClr>
                <a:schemeClr val="dk1"/>
              </a:buClr>
              <a:buSzPct val="100000"/>
              <a:buChar char="–"/>
            </a:pPr>
            <a:r>
              <a:rPr lang="en-US"/>
              <a:t>Tic-Tac-Toe, Checkers, Chess – Only mind works, no luck works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S11-Adversarial search Methods-Game playing-Important concepts</a:t>
            </a:r>
            <a:endParaRPr/>
          </a:p>
        </p:txBody>
      </p:sp>
      <p:pic>
        <p:nvPicPr>
          <p:cNvPr id="846" name="Google Shape;846;p97"/>
          <p:cNvPicPr preferRelativeResize="0"/>
          <p:nvPr>
            <p:ph idx="1" type="body"/>
          </p:nvPr>
        </p:nvPicPr>
        <p:blipFill rotWithShape="1">
          <a:blip r:embed="rId3">
            <a:alphaModFix/>
          </a:blip>
          <a:srcRect b="0" l="0" r="0" t="0"/>
          <a:stretch/>
        </p:blipFill>
        <p:spPr>
          <a:xfrm>
            <a:off x="683568" y="1484784"/>
            <a:ext cx="3638550" cy="1987550"/>
          </a:xfrm>
          <a:prstGeom prst="rect">
            <a:avLst/>
          </a:prstGeom>
          <a:noFill/>
          <a:ln>
            <a:noFill/>
          </a:ln>
        </p:spPr>
      </p:pic>
      <p:sp>
        <p:nvSpPr>
          <p:cNvPr id="847" name="Google Shape;847;p9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1" marL="342900" rtl="0" algn="l">
              <a:spcBef>
                <a:spcPts val="0"/>
              </a:spcBef>
              <a:spcAft>
                <a:spcPts val="0"/>
              </a:spcAft>
              <a:buClr>
                <a:schemeClr val="dk1"/>
              </a:buClr>
              <a:buSzPct val="100000"/>
              <a:buFont typeface="Arial"/>
              <a:buChar char="•"/>
            </a:pPr>
            <a:r>
              <a:rPr b="1" lang="en-US"/>
              <a:t>Techniques required to get the best optimal solution (Choose Algorithms for best optimal solution within limited time)</a:t>
            </a:r>
            <a:endParaRPr/>
          </a:p>
          <a:p>
            <a:pPr indent="-285750" lvl="1" marL="742950" rtl="0" algn="l">
              <a:spcBef>
                <a:spcPts val="444"/>
              </a:spcBef>
              <a:spcAft>
                <a:spcPts val="0"/>
              </a:spcAft>
              <a:buClr>
                <a:schemeClr val="dk1"/>
              </a:buClr>
              <a:buSzPct val="100000"/>
              <a:buChar char="–"/>
            </a:pPr>
            <a:r>
              <a:rPr b="1" lang="en-US"/>
              <a:t>Pruning: </a:t>
            </a:r>
            <a:r>
              <a:rPr lang="en-US"/>
              <a:t>A technique which allows ignoring the unwanted portions of a search tree which make no difference in its final result.</a:t>
            </a:r>
            <a:endParaRPr/>
          </a:p>
          <a:p>
            <a:pPr indent="-285750" lvl="1" marL="742950" rtl="0" algn="l">
              <a:spcBef>
                <a:spcPts val="444"/>
              </a:spcBef>
              <a:spcAft>
                <a:spcPts val="0"/>
              </a:spcAft>
              <a:buClr>
                <a:schemeClr val="dk1"/>
              </a:buClr>
              <a:buSzPct val="100000"/>
              <a:buChar char="–"/>
            </a:pPr>
            <a:r>
              <a:rPr b="1" lang="en-US"/>
              <a:t>Heuristic Evaluation Function:</a:t>
            </a:r>
            <a:r>
              <a:rPr lang="en-US"/>
              <a:t> It allows to approximate the cost value at each level of the search tree, before reaching the goal node.</a:t>
            </a:r>
            <a:endParaRPr/>
          </a:p>
          <a:p>
            <a:pPr indent="-144780" lvl="1" marL="742950" rtl="0" algn="l">
              <a:spcBef>
                <a:spcPts val="444"/>
              </a:spcBef>
              <a:spcAft>
                <a:spcPts val="0"/>
              </a:spcAft>
              <a:buClr>
                <a:schemeClr val="dk1"/>
              </a:buClr>
              <a:buSzPct val="100000"/>
              <a:buNone/>
            </a:pPr>
            <a:r>
              <a:t/>
            </a:r>
            <a:endParaRPr b="1"/>
          </a:p>
        </p:txBody>
      </p:sp>
      <p:sp>
        <p:nvSpPr>
          <p:cNvPr id="848" name="Google Shape;848;p97"/>
          <p:cNvSpPr txBox="1"/>
          <p:nvPr>
            <p:ph idx="11" type="ftr"/>
          </p:nvPr>
        </p:nvSpPr>
        <p:spPr>
          <a:xfrm>
            <a:off x="395536" y="6356350"/>
            <a:ext cx="835292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https://www.tutorialandexample.com/adversarial-search-in-artificial-intelligence/#:~:text=AI%20Adversarial%20search%3A%20Adversarial%20search,order%20to%20win%20the%20game.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54" name="Google Shape;854;p98"/>
          <p:cNvSpPr txBox="1"/>
          <p:nvPr>
            <p:ph idx="1" type="body"/>
          </p:nvPr>
        </p:nvSpPr>
        <p:spPr>
          <a:xfrm>
            <a:off x="457200" y="1600200"/>
            <a:ext cx="4038600" cy="4853136"/>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chemeClr val="dk1"/>
              </a:buClr>
              <a:buSzPct val="100000"/>
              <a:buChar char="•"/>
            </a:pPr>
            <a:r>
              <a:rPr lang="en-US"/>
              <a:t>To play a game, we use a game tree to know all the possible choices and to pick the best one out. There are following elements of a game-playing:</a:t>
            </a:r>
            <a:endParaRPr/>
          </a:p>
          <a:p>
            <a:pPr indent="-342900" lvl="0" marL="342900" rtl="0" algn="l">
              <a:spcBef>
                <a:spcPts val="308"/>
              </a:spcBef>
              <a:spcAft>
                <a:spcPts val="0"/>
              </a:spcAft>
              <a:buClr>
                <a:schemeClr val="dk1"/>
              </a:buClr>
              <a:buSzPct val="100000"/>
              <a:buChar char="•"/>
            </a:pPr>
            <a:r>
              <a:rPr b="1" lang="en-US"/>
              <a:t>S</a:t>
            </a:r>
            <a:r>
              <a:rPr b="1" baseline="-25000" lang="en-US"/>
              <a:t>0</a:t>
            </a:r>
            <a:r>
              <a:rPr b="1" lang="en-US"/>
              <a:t>:</a:t>
            </a:r>
            <a:r>
              <a:rPr lang="en-US"/>
              <a:t> It is the initial state from where a game begins.</a:t>
            </a:r>
            <a:endParaRPr/>
          </a:p>
          <a:p>
            <a:pPr indent="-342900" lvl="0" marL="342900" rtl="0" algn="l">
              <a:spcBef>
                <a:spcPts val="308"/>
              </a:spcBef>
              <a:spcAft>
                <a:spcPts val="0"/>
              </a:spcAft>
              <a:buClr>
                <a:schemeClr val="dk1"/>
              </a:buClr>
              <a:buSzPct val="100000"/>
              <a:buChar char="•"/>
            </a:pPr>
            <a:r>
              <a:rPr b="1" lang="en-US"/>
              <a:t>PLAYER (s):</a:t>
            </a:r>
            <a:r>
              <a:rPr lang="en-US"/>
              <a:t> It defines which player is having the current turn to make a move in the state.</a:t>
            </a:r>
            <a:endParaRPr/>
          </a:p>
          <a:p>
            <a:pPr indent="-342900" lvl="0" marL="342900" rtl="0" algn="l">
              <a:spcBef>
                <a:spcPts val="308"/>
              </a:spcBef>
              <a:spcAft>
                <a:spcPts val="0"/>
              </a:spcAft>
              <a:buClr>
                <a:schemeClr val="dk1"/>
              </a:buClr>
              <a:buSzPct val="100000"/>
              <a:buChar char="•"/>
            </a:pPr>
            <a:r>
              <a:rPr b="1" lang="en-US"/>
              <a:t>ACTIONS (s):</a:t>
            </a:r>
            <a:r>
              <a:rPr lang="en-US"/>
              <a:t> It defines the set of legal moves to be used in a state.</a:t>
            </a:r>
            <a:endParaRPr/>
          </a:p>
          <a:p>
            <a:pPr indent="-342900" lvl="0" marL="342900" rtl="0" algn="l">
              <a:spcBef>
                <a:spcPts val="308"/>
              </a:spcBef>
              <a:spcAft>
                <a:spcPts val="0"/>
              </a:spcAft>
              <a:buClr>
                <a:schemeClr val="dk1"/>
              </a:buClr>
              <a:buSzPct val="100000"/>
              <a:buChar char="•"/>
            </a:pPr>
            <a:r>
              <a:rPr b="1" lang="en-US"/>
              <a:t>RESULT (s, a): </a:t>
            </a:r>
            <a:r>
              <a:rPr lang="en-US"/>
              <a:t>It is a transition model which defines the result of a move.</a:t>
            </a:r>
            <a:endParaRPr/>
          </a:p>
          <a:p>
            <a:pPr indent="-342900" lvl="0" marL="342900" rtl="0" algn="l">
              <a:spcBef>
                <a:spcPts val="308"/>
              </a:spcBef>
              <a:spcAft>
                <a:spcPts val="0"/>
              </a:spcAft>
              <a:buClr>
                <a:schemeClr val="dk1"/>
              </a:buClr>
              <a:buSzPct val="100000"/>
              <a:buChar char="•"/>
            </a:pPr>
            <a:r>
              <a:rPr b="1" lang="en-US"/>
              <a:t>TERMINAL-TEST (s)</a:t>
            </a:r>
            <a:r>
              <a:rPr lang="en-US"/>
              <a:t>: It defines that the game has ended and returns true.</a:t>
            </a:r>
            <a:endParaRPr/>
          </a:p>
          <a:p>
            <a:pPr indent="-342900" lvl="0" marL="342900" rtl="0" algn="l">
              <a:spcBef>
                <a:spcPts val="308"/>
              </a:spcBef>
              <a:spcAft>
                <a:spcPts val="0"/>
              </a:spcAft>
              <a:buClr>
                <a:schemeClr val="dk1"/>
              </a:buClr>
              <a:buSzPct val="100000"/>
              <a:buChar char="•"/>
            </a:pPr>
            <a:r>
              <a:rPr b="1" lang="en-US"/>
              <a:t>UTILITY (s,p): </a:t>
            </a:r>
            <a:r>
              <a:rPr lang="en-US"/>
              <a:t>It defines the final value with which the game has ended. This function is also known as </a:t>
            </a:r>
            <a:r>
              <a:rPr b="1" lang="en-US"/>
              <a:t>Objective function</a:t>
            </a:r>
            <a:r>
              <a:rPr lang="en-US"/>
              <a:t> or </a:t>
            </a:r>
            <a:r>
              <a:rPr b="1" lang="en-US"/>
              <a:t>Payoff function</a:t>
            </a:r>
            <a:r>
              <a:rPr lang="en-US"/>
              <a:t>. The price which the winner will get i.e.</a:t>
            </a:r>
            <a:endParaRPr/>
          </a:p>
          <a:p>
            <a:pPr indent="-342900" lvl="0" marL="342900" rtl="0" algn="l">
              <a:spcBef>
                <a:spcPts val="308"/>
              </a:spcBef>
              <a:spcAft>
                <a:spcPts val="0"/>
              </a:spcAft>
              <a:buClr>
                <a:schemeClr val="dk1"/>
              </a:buClr>
              <a:buSzPct val="100000"/>
              <a:buChar char="•"/>
            </a:pPr>
            <a:r>
              <a:rPr b="1" lang="en-US"/>
              <a:t>(-1):</a:t>
            </a:r>
            <a:r>
              <a:rPr lang="en-US"/>
              <a:t> If the PLAYER loses.</a:t>
            </a:r>
            <a:endParaRPr/>
          </a:p>
          <a:p>
            <a:pPr indent="-342900" lvl="0" marL="342900" rtl="0" algn="l">
              <a:spcBef>
                <a:spcPts val="308"/>
              </a:spcBef>
              <a:spcAft>
                <a:spcPts val="0"/>
              </a:spcAft>
              <a:buClr>
                <a:schemeClr val="dk1"/>
              </a:buClr>
              <a:buSzPct val="100000"/>
              <a:buChar char="•"/>
            </a:pPr>
            <a:r>
              <a:rPr b="1" lang="en-US"/>
              <a:t>(+1):</a:t>
            </a:r>
            <a:r>
              <a:rPr lang="en-US"/>
              <a:t> If the PLAYER wins.</a:t>
            </a:r>
            <a:endParaRPr/>
          </a:p>
          <a:p>
            <a:pPr indent="-342900" lvl="0" marL="342900" rtl="0" algn="l">
              <a:spcBef>
                <a:spcPts val="308"/>
              </a:spcBef>
              <a:spcAft>
                <a:spcPts val="0"/>
              </a:spcAft>
              <a:buClr>
                <a:schemeClr val="dk1"/>
              </a:buClr>
              <a:buSzPct val="100000"/>
              <a:buChar char="•"/>
            </a:pPr>
            <a:r>
              <a:rPr b="1" lang="en-US"/>
              <a:t>(0):</a:t>
            </a:r>
            <a:r>
              <a:rPr lang="en-US"/>
              <a:t> If there is a draw between the PLAYERS.</a:t>
            </a:r>
            <a:endParaRPr/>
          </a:p>
          <a:p>
            <a:pPr indent="-245109" lvl="0" marL="342900" rtl="0" algn="l">
              <a:spcBef>
                <a:spcPts val="308"/>
              </a:spcBef>
              <a:spcAft>
                <a:spcPts val="0"/>
              </a:spcAft>
              <a:buClr>
                <a:schemeClr val="dk1"/>
              </a:buClr>
              <a:buSzPct val="100000"/>
              <a:buNone/>
            </a:pPr>
            <a:r>
              <a:t/>
            </a:r>
            <a:endParaRPr/>
          </a:p>
        </p:txBody>
      </p:sp>
      <p:sp>
        <p:nvSpPr>
          <p:cNvPr id="855" name="Google Shape;855;p98"/>
          <p:cNvSpPr txBox="1"/>
          <p:nvPr>
            <p:ph idx="2" type="body"/>
          </p:nvPr>
        </p:nvSpPr>
        <p:spPr>
          <a:xfrm>
            <a:off x="4648200" y="1600201"/>
            <a:ext cx="4038600" cy="146876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chemeClr val="dk1"/>
              </a:buClr>
              <a:buSzPct val="100000"/>
              <a:buChar char="•"/>
            </a:pPr>
            <a:r>
              <a:rPr b="1" i="1" lang="en-US"/>
              <a:t>For example</a:t>
            </a:r>
            <a:r>
              <a:rPr i="1" lang="en-US"/>
              <a:t>, in </a:t>
            </a:r>
            <a:r>
              <a:rPr b="1" i="1" lang="en-US"/>
              <a:t>chess, tic-tac-toe,</a:t>
            </a:r>
            <a:r>
              <a:rPr i="1" lang="en-US"/>
              <a:t> we have two or three possible outcomes. Either to win, to lose, or to draw the match with values </a:t>
            </a:r>
            <a:r>
              <a:rPr b="1" i="1" lang="en-US"/>
              <a:t>+1,-1 or 0.</a:t>
            </a:r>
            <a:endParaRPr/>
          </a:p>
          <a:p>
            <a:pPr indent="-342900" lvl="0" marL="342900" rtl="0" algn="l">
              <a:spcBef>
                <a:spcPts val="308"/>
              </a:spcBef>
              <a:spcAft>
                <a:spcPts val="0"/>
              </a:spcAft>
              <a:buClr>
                <a:schemeClr val="dk1"/>
              </a:buClr>
              <a:buSzPct val="100000"/>
              <a:buChar char="•"/>
            </a:pPr>
            <a:r>
              <a:rPr b="1" i="1" lang="en-US"/>
              <a:t>Game Tree for Tic-Tac-Toe</a:t>
            </a:r>
            <a:endParaRPr/>
          </a:p>
          <a:p>
            <a:pPr indent="-285750" lvl="1" marL="742950" rtl="0" algn="l">
              <a:spcBef>
                <a:spcPts val="264"/>
              </a:spcBef>
              <a:spcAft>
                <a:spcPts val="0"/>
              </a:spcAft>
              <a:buClr>
                <a:schemeClr val="dk1"/>
              </a:buClr>
              <a:buSzPct val="100000"/>
              <a:buChar char="–"/>
            </a:pPr>
            <a:r>
              <a:rPr lang="en-US"/>
              <a:t>Node: Game states, Edges: Moves taken by players</a:t>
            </a:r>
            <a:endParaRPr/>
          </a:p>
          <a:p>
            <a:pPr indent="-285750" lvl="1" marL="742950" rtl="0" algn="l">
              <a:spcBef>
                <a:spcPts val="264"/>
              </a:spcBef>
              <a:spcAft>
                <a:spcPts val="0"/>
              </a:spcAft>
              <a:buClr>
                <a:schemeClr val="dk1"/>
              </a:buClr>
              <a:buSzPct val="100000"/>
              <a:buNone/>
            </a:pPr>
            <a:r>
              <a:t/>
            </a:r>
            <a:endParaRPr/>
          </a:p>
        </p:txBody>
      </p:sp>
      <p:sp>
        <p:nvSpPr>
          <p:cNvPr id="856" name="Google Shape;856;p98"/>
          <p:cNvSpPr txBox="1"/>
          <p:nvPr>
            <p:ph idx="11" type="ftr"/>
          </p:nvPr>
        </p:nvSpPr>
        <p:spPr>
          <a:xfrm>
            <a:off x="611560" y="6356350"/>
            <a:ext cx="820891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https://www.tutorialandexample.com/adversarial-search-in-artificial-intelligence/#:~:text=AI%20Adversarial%20search%3A%20Adversarial%20search,order%20to%20win%20the%20game.</a:t>
            </a:r>
            <a:endParaRPr/>
          </a:p>
        </p:txBody>
      </p:sp>
      <p:pic>
        <p:nvPicPr>
          <p:cNvPr id="857" name="Google Shape;857;p98"/>
          <p:cNvPicPr preferRelativeResize="0"/>
          <p:nvPr/>
        </p:nvPicPr>
        <p:blipFill rotWithShape="1">
          <a:blip r:embed="rId3">
            <a:alphaModFix/>
          </a:blip>
          <a:srcRect b="0" l="0" r="0" t="0"/>
          <a:stretch/>
        </p:blipFill>
        <p:spPr>
          <a:xfrm>
            <a:off x="4737869" y="2995345"/>
            <a:ext cx="4154611" cy="3385983"/>
          </a:xfrm>
          <a:prstGeom prst="rect">
            <a:avLst/>
          </a:prstGeom>
          <a:noFill/>
          <a:ln>
            <a:noFill/>
          </a:ln>
        </p:spPr>
      </p:pic>
      <p:sp>
        <p:nvSpPr>
          <p:cNvPr id="858" name="Google Shape;858;p98"/>
          <p:cNvSpPr txBox="1"/>
          <p:nvPr/>
        </p:nvSpPr>
        <p:spPr>
          <a:xfrm>
            <a:off x="467544" y="260648"/>
            <a:ext cx="8229600" cy="1143000"/>
          </a:xfrm>
          <a:prstGeom prst="rect">
            <a:avLst/>
          </a:prstGeom>
          <a:noFill/>
          <a:ln>
            <a:noFill/>
          </a:ln>
        </p:spPr>
        <p:txBody>
          <a:bodyPr anchorCtr="0" anchor="ctr" bIns="45700" lIns="91425" spcFirstLastPara="1" rIns="91425" wrap="square" tIns="45700">
            <a:normAutofit fontScale="82500" lnSpcReduction="10000"/>
          </a:bodyPr>
          <a:lstStyle/>
          <a:p>
            <a:pPr indent="0" lvl="0" marL="0" marR="0" rtl="0" algn="ctr">
              <a:spcBef>
                <a:spcPts val="0"/>
              </a:spcBef>
              <a:spcAft>
                <a:spcPts val="0"/>
              </a:spcAft>
              <a:buNone/>
            </a:pPr>
            <a:r>
              <a:rPr b="0" i="0" lang="en-US" sz="4400" u="none" cap="none" strike="noStrike">
                <a:solidFill>
                  <a:schemeClr val="dk1"/>
                </a:solidFill>
                <a:latin typeface="Calibri"/>
                <a:ea typeface="Calibri"/>
                <a:cs typeface="Calibri"/>
                <a:sym typeface="Calibri"/>
              </a:rPr>
              <a:t>S11- Game playing and knowledge structure- </a:t>
            </a:r>
            <a:r>
              <a:rPr b="1" i="0" lang="en-US" sz="4000" u="none" cap="none" strike="noStrike">
                <a:solidFill>
                  <a:schemeClr val="dk1"/>
                </a:solidFill>
                <a:latin typeface="Calibri"/>
                <a:ea typeface="Calibri"/>
                <a:cs typeface="Calibri"/>
                <a:sym typeface="Calibri"/>
              </a:rPr>
              <a:t>Elements of Game Playing search</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9"/>
          <p:cNvSpPr txBox="1"/>
          <p:nvPr>
            <p:ph idx="1" type="body"/>
          </p:nvPr>
        </p:nvSpPr>
        <p:spPr>
          <a:xfrm>
            <a:off x="457200" y="1600200"/>
            <a:ext cx="4038600" cy="52578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b="1" lang="en-US"/>
              <a:t>INITIAL STATE (S</a:t>
            </a:r>
            <a:r>
              <a:rPr b="1" baseline="-25000" lang="en-US"/>
              <a:t>0</a:t>
            </a:r>
            <a:r>
              <a:rPr b="1" lang="en-US"/>
              <a:t>):</a:t>
            </a:r>
            <a:r>
              <a:rPr lang="en-US"/>
              <a:t> The top node in the game-tree represents the initial state in the tree and shows all the possible choice to pick out one.</a:t>
            </a:r>
            <a:endParaRPr/>
          </a:p>
          <a:p>
            <a:pPr indent="-342900" lvl="0" marL="342900" rtl="0" algn="l">
              <a:spcBef>
                <a:spcPts val="350"/>
              </a:spcBef>
              <a:spcAft>
                <a:spcPts val="0"/>
              </a:spcAft>
              <a:buClr>
                <a:schemeClr val="dk1"/>
              </a:buClr>
              <a:buSzPct val="100000"/>
              <a:buChar char="•"/>
            </a:pPr>
            <a:r>
              <a:rPr b="1" lang="en-US"/>
              <a:t>PLAYER (s):</a:t>
            </a:r>
            <a:r>
              <a:rPr lang="en-US"/>
              <a:t> There are two players, </a:t>
            </a:r>
            <a:r>
              <a:rPr b="1" lang="en-US"/>
              <a:t>MAX and MIN</a:t>
            </a:r>
            <a:r>
              <a:rPr lang="en-US"/>
              <a:t>. </a:t>
            </a:r>
            <a:r>
              <a:rPr b="1" lang="en-US"/>
              <a:t>MAX</a:t>
            </a:r>
            <a:r>
              <a:rPr lang="en-US"/>
              <a:t> begins the game by picking one best move and place </a:t>
            </a:r>
            <a:r>
              <a:rPr b="1" lang="en-US"/>
              <a:t>X </a:t>
            </a:r>
            <a:r>
              <a:rPr lang="en-US"/>
              <a:t>in the empty square box.  </a:t>
            </a:r>
            <a:endParaRPr/>
          </a:p>
          <a:p>
            <a:pPr indent="-342900" lvl="0" marL="342900" rtl="0" algn="l">
              <a:spcBef>
                <a:spcPts val="350"/>
              </a:spcBef>
              <a:spcAft>
                <a:spcPts val="0"/>
              </a:spcAft>
              <a:buClr>
                <a:schemeClr val="dk1"/>
              </a:buClr>
              <a:buSzPct val="100000"/>
              <a:buChar char="•"/>
            </a:pPr>
            <a:r>
              <a:rPr b="1" lang="en-US"/>
              <a:t>ACTIONS (s):</a:t>
            </a:r>
            <a:r>
              <a:rPr lang="en-US"/>
              <a:t> Both the players can make moves in the empty boxes chance by chance.</a:t>
            </a:r>
            <a:endParaRPr/>
          </a:p>
          <a:p>
            <a:pPr indent="-342900" lvl="0" marL="342900" rtl="0" algn="l">
              <a:spcBef>
                <a:spcPts val="350"/>
              </a:spcBef>
              <a:spcAft>
                <a:spcPts val="0"/>
              </a:spcAft>
              <a:buClr>
                <a:schemeClr val="dk1"/>
              </a:buClr>
              <a:buSzPct val="100000"/>
              <a:buChar char="•"/>
            </a:pPr>
            <a:r>
              <a:rPr b="1" lang="en-US"/>
              <a:t>RESULT (s, a):</a:t>
            </a:r>
            <a:r>
              <a:rPr lang="en-US"/>
              <a:t> The moves made by </a:t>
            </a:r>
            <a:r>
              <a:rPr b="1" lang="en-US"/>
              <a:t>MIN </a:t>
            </a:r>
            <a:r>
              <a:rPr lang="en-US"/>
              <a:t>and </a:t>
            </a:r>
            <a:r>
              <a:rPr b="1" lang="en-US"/>
              <a:t>MAX</a:t>
            </a:r>
            <a:r>
              <a:rPr lang="en-US"/>
              <a:t> will decide the outcome of the game.</a:t>
            </a:r>
            <a:endParaRPr/>
          </a:p>
          <a:p>
            <a:pPr indent="-342900" lvl="0" marL="342900" rtl="0" algn="l">
              <a:spcBef>
                <a:spcPts val="350"/>
              </a:spcBef>
              <a:spcAft>
                <a:spcPts val="0"/>
              </a:spcAft>
              <a:buClr>
                <a:schemeClr val="dk1"/>
              </a:buClr>
              <a:buSzPct val="100000"/>
              <a:buChar char="•"/>
            </a:pPr>
            <a:r>
              <a:rPr b="1" lang="en-US"/>
              <a:t>TERMINAL-TEST(s):</a:t>
            </a:r>
            <a:r>
              <a:rPr lang="en-US"/>
              <a:t> When all the empty boxes will be filled, it will be the terminating state of the game.</a:t>
            </a:r>
            <a:endParaRPr/>
          </a:p>
          <a:p>
            <a:pPr indent="-342900" lvl="0" marL="342900" rtl="0" algn="l">
              <a:spcBef>
                <a:spcPts val="350"/>
              </a:spcBef>
              <a:spcAft>
                <a:spcPts val="0"/>
              </a:spcAft>
              <a:buClr>
                <a:schemeClr val="dk1"/>
              </a:buClr>
              <a:buSzPct val="100000"/>
              <a:buChar char="•"/>
            </a:pPr>
            <a:r>
              <a:rPr b="1" lang="en-US"/>
              <a:t>UTILITY:</a:t>
            </a:r>
            <a:r>
              <a:rPr lang="en-US"/>
              <a:t> At the end, we will get to know who wins: </a:t>
            </a:r>
            <a:r>
              <a:rPr b="1" lang="en-US"/>
              <a:t>MAX</a:t>
            </a:r>
            <a:r>
              <a:rPr lang="en-US"/>
              <a:t> or </a:t>
            </a:r>
            <a:r>
              <a:rPr b="1" lang="en-US"/>
              <a:t>MIN, </a:t>
            </a:r>
            <a:r>
              <a:rPr lang="en-US"/>
              <a:t>and accordingly, the price will be given to them</a:t>
            </a:r>
            <a:r>
              <a:rPr b="1" lang="en-US"/>
              <a:t>.</a:t>
            </a:r>
            <a:endParaRPr/>
          </a:p>
          <a:p>
            <a:pPr indent="-231775" lvl="0" marL="342900" rtl="0" algn="l">
              <a:spcBef>
                <a:spcPts val="350"/>
              </a:spcBef>
              <a:spcAft>
                <a:spcPts val="0"/>
              </a:spcAft>
              <a:buClr>
                <a:schemeClr val="dk1"/>
              </a:buClr>
              <a:buSzPct val="100000"/>
              <a:buNone/>
            </a:pPr>
            <a:r>
              <a:t/>
            </a:r>
            <a:endParaRPr/>
          </a:p>
        </p:txBody>
      </p:sp>
      <p:pic>
        <p:nvPicPr>
          <p:cNvPr id="864" name="Google Shape;864;p99"/>
          <p:cNvPicPr preferRelativeResize="0"/>
          <p:nvPr>
            <p:ph idx="2" type="body"/>
          </p:nvPr>
        </p:nvPicPr>
        <p:blipFill rotWithShape="1">
          <a:blip r:embed="rId3">
            <a:alphaModFix/>
          </a:blip>
          <a:srcRect b="0" l="0" r="0" t="0"/>
          <a:stretch/>
        </p:blipFill>
        <p:spPr>
          <a:xfrm>
            <a:off x="4648200" y="1628800"/>
            <a:ext cx="4038600" cy="4608512"/>
          </a:xfrm>
          <a:prstGeom prst="rect">
            <a:avLst/>
          </a:prstGeom>
          <a:noFill/>
          <a:ln>
            <a:noFill/>
          </a:ln>
        </p:spPr>
      </p:pic>
      <p:sp>
        <p:nvSpPr>
          <p:cNvPr id="865" name="Google Shape;865;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0" i="0" lang="en-US" sz="4400" u="none" cap="none" strike="noStrike">
                <a:solidFill>
                  <a:schemeClr val="dk1"/>
                </a:solidFill>
                <a:latin typeface="Calibri"/>
                <a:ea typeface="Calibri"/>
                <a:cs typeface="Calibri"/>
                <a:sym typeface="Calibri"/>
              </a:rPr>
              <a:t>S11- Game playing and knowledge structure- </a:t>
            </a:r>
            <a:r>
              <a:rPr b="1" lang="en-US" sz="4000"/>
              <a:t>Elements of Game Playing search</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2021-01-23T03:09:52Z</dcterms:created>
  <dc:creator>Kayalvizhi Jayavel</dc:creator>
</cp:coreProperties>
</file>